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cae53a862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cae53a862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d0db348dc2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d0db348dc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d0db348dc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d0db348dc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d0db348dc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d0db348dc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d0db348dc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d0db348dc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d0db348dc2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d0db348dc2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d0db348dc2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d0db348dc2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d0db348dc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d0db348dc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d0f88b352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d0f88b352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d0f88b352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d0f88b352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d0f88b352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d0f88b352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d0db348dc2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d0db348dc2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d0f88b352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d0f88b352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d0f88b352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d0f88b352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d0f88b352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d0f88b352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d0f88b352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d0f88b352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cfd46b6751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cfd46b6751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cae53a862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cae53a862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cae53a862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cae53a862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cae53a862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cae53a862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cae53a862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cae53a862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cae53a862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cae53a862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c5b27d359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c5b27d359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c5b27d359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c5b27d359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c5b27d359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c5b27d359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cae53a86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cae53a86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d0f88b352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d0f88b352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c5b27d359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c5b27d359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c5b27d359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c5b27d359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d0f88b352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d0f88b352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d0f88b352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d0f88b352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d0f88b352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d0f88b352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d0f88b352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d0f88b352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cae53a862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cae53a862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c5b27d35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c5b27d35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c5b27d359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c5b27d35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cfd46b67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cfd46b67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c5b27d35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c5b27d35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c5b27d359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c5b27d359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c5b27d359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c5b27d359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c5b27d359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c5b27d359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d0f88b352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d0f88b352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5ea22150c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5ea22150c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5ea22150c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5ea22150c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c5b27d35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c5b27d3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d0f88b352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d0f88b352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cd5c5681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cd5c5681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d0f88b35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d0f88b35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d0f88b352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0f88b352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cd5c5681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cd5c5681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cd5c5681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cd5c5681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cd5c5681a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cd5c5681a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cd5c5681a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cd5c5681a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cd5c5681a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cd5c5681a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cd5c5681a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cd5c5681a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cd5c5681a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cd5c5681a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cd5c5681a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cd5c5681a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cd5c5681a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cd5c5681a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cae53a862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cae53a86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cd5c5681a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cd5c5681a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cd5c5681a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cd5c5681a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cd5c5681a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cd5c5681a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cd5c5681a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cd5c5681a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cd5c5681a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cd5c5681a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cd5c5681a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cd5c5681a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cd5c5681a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cd5c5681a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d0db348d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d0db348d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cd5c5681a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cd5c5681a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d0db348dc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d0db348dc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c5b27d359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c5b27d359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d0db348dc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d0db348dc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d0db348dc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d0db348dc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d0db348dc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d0db348dc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d0db348dc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d0db348dc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d0db348d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d0db348d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cd5c5681a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cd5c5681a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cd5c5681a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cd5c5681a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d0db348dc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d0db348dc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d0db348dc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d0db348dc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d0db348dc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d0db348dc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cae53a862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cae53a862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d0db348dc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d0db348dc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d0db348dc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d0db348dc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d0db348dc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d0db348dc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d0db348dc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d0db348dc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d0db348dc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d0db348dc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d0db348dc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d0db348dc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d0db348dc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d0db348dc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d0db348dc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d0db348dc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d0db348dc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d0db348dc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d0db348dc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d0db348dc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cae53a862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cae53a862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d0db348dc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d0db348dc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d0db348dc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d0db348dc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d0db348dc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d0db348dc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d0db348dc2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d0db348dc2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d0db348dc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d0db348dc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d0db348dc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d0db348dc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d0db348dc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d0db348dc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d0db348dc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d0db348dc2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d0db348dc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d0db348dc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d0db348dc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d0db348dc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cae53a862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cae53a862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d0db348dc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d0db348dc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d0db348dc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d0db348dc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d0db348dc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d0db348dc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d0db348dc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d0db348dc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d0db348dc2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d0db348dc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d0db348dc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d0db348dc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d0db348dc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d0db348dc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d0db348dc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d0db348dc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d0db348dc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d0db348dc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d0db348dc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d0db348dc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8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0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0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1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9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0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1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9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0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35.png"/><Relationship Id="rId6" Type="http://schemas.openxmlformats.org/officeDocument/2006/relationships/image" Target="../media/image21.png"/><Relationship Id="rId7" Type="http://schemas.openxmlformats.org/officeDocument/2006/relationships/image" Target="../media/image30.png"/><Relationship Id="rId8"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1.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6.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5.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0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9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0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9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9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9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0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0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t>Выборы с несколькими победителями. Выбор фильмов. Исследование правил поиска победителей</a:t>
            </a:r>
            <a:endParaRPr sz="328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Multiwinner voting rules study in movie selecting class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Borda score</a:t>
            </a:r>
            <a:endParaRPr/>
          </a:p>
        </p:txBody>
      </p:sp>
      <p:sp>
        <p:nvSpPr>
          <p:cNvPr id="117" name="Google Shape;117;p22"/>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Borda score кандидата </a:t>
            </a:r>
            <a:r>
              <a:rPr i="1" lang="en"/>
              <a:t>с</a:t>
            </a:r>
            <a:r>
              <a:rPr lang="en"/>
              <a:t> - сумма его позиций в списках всех избирателей</a:t>
            </a:r>
            <a:endParaRPr/>
          </a:p>
        </p:txBody>
      </p:sp>
      <p:pic>
        <p:nvPicPr>
          <p:cNvPr descr="{&quot;color&quot;:&quot;#ffffff&quot;,&quot;mathType&quot;:&quot;LaTEX&quot;,&quot;text&quot;:&quot;BS(c_i) = \\sum_{j=1}^{n}pos_{v_j}&quot;,&quot;height&quot;:100}" id="118" name="Google Shape;118;p22" title="Math_Equation_Generated"/>
          <p:cNvPicPr preferRelativeResize="0"/>
          <p:nvPr/>
        </p:nvPicPr>
        <p:blipFill>
          <a:blip r:embed="rId3">
            <a:alphaModFix/>
          </a:blip>
          <a:stretch>
            <a:fillRect/>
          </a:stretch>
        </p:blipFill>
        <p:spPr>
          <a:xfrm>
            <a:off x="3019000" y="3643775"/>
            <a:ext cx="3262076" cy="445650"/>
          </a:xfrm>
          <a:prstGeom prst="rect">
            <a:avLst/>
          </a:prstGeom>
          <a:noFill/>
          <a:ln>
            <a:noFill/>
          </a:ln>
        </p:spPr>
      </p:pic>
      <p:pic>
        <p:nvPicPr>
          <p:cNvPr descr="{&quot;mathType&quot;:&quot;LaTEX&quot;,&quot;text&quot;:&quot;BS(c_i) = \\sum_{j=1}^{n}(|C| - pos_{v_j})&quot;,&quot;height&quot;:100,&quot;color&quot;:&quot;#ffffff&quot;}" id="119" name="Google Shape;119;p22" title="Math_Equation_Generated"/>
          <p:cNvPicPr preferRelativeResize="0"/>
          <p:nvPr/>
        </p:nvPicPr>
        <p:blipFill>
          <a:blip r:embed="rId4">
            <a:alphaModFix/>
          </a:blip>
          <a:stretch>
            <a:fillRect/>
          </a:stretch>
        </p:blipFill>
        <p:spPr>
          <a:xfrm>
            <a:off x="2444065" y="2995150"/>
            <a:ext cx="4411935" cy="4456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12"/>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1" name="Google Shape;771;p112"/>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Для такого распределения оптимизационные алгоритмы также оказываются в среднем на 4.5% лучше STV</a:t>
            </a:r>
            <a:endParaRPr/>
          </a:p>
        </p:txBody>
      </p:sp>
      <p:pic>
        <p:nvPicPr>
          <p:cNvPr id="772" name="Google Shape;772;p112"/>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8" name="Google Shape;778;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Последние тесты говорят о том, что оптимизационные алгоритмы в среднем стабильно выдают Score, больше, чем у неоптимизационных алгоритмов.</a:t>
            </a:r>
            <a:endParaRPr/>
          </a:p>
          <a:p>
            <a:pPr indent="0" lvl="0" marL="0" rtl="0" algn="l">
              <a:spcBef>
                <a:spcPts val="1200"/>
              </a:spcBef>
              <a:spcAft>
                <a:spcPts val="0"/>
              </a:spcAft>
              <a:buNone/>
            </a:pPr>
            <a:r>
              <a:rPr lang="en"/>
              <a:t>Кроме того, разные подходы к начальному комитету в алгоритмах оптимизации статистически не влияют на получаемое значение скора.</a:t>
            </a:r>
            <a:endParaRPr/>
          </a:p>
          <a:p>
            <a:pPr indent="0" lvl="0" marL="0" rtl="0" algn="l">
              <a:spcBef>
                <a:spcPts val="1200"/>
              </a:spcBef>
              <a:spcAft>
                <a:spcPts val="0"/>
              </a:spcAft>
              <a:buNone/>
            </a:pPr>
            <a:r>
              <a:rPr lang="en"/>
              <a:t>Однако для последнего теста, где k/|C| = 0.5, верно, что SNTV-opt немного лучше, чем SNTV-opt с очищением поискового пространства, что впрочем логично, ведь с увеличением </a:t>
            </a:r>
            <a:r>
              <a:rPr lang="en"/>
              <a:t>k/|C| экстремальные значения PS и BS уменьшаются(увеличиваются), а значит вероятность, что удалятся кандидаты, увеличивающие Score. Это можно исправить, введя зависимость пороговых параметров очищения от отношения k/|C|, но тогда и ускорение вычислений будет падать с ростом этого отношения</a:t>
            </a:r>
            <a:endParaRPr/>
          </a:p>
          <a:p>
            <a:pPr indent="0" lvl="0" marL="0" rtl="0" algn="l">
              <a:spcBef>
                <a:spcPts val="1200"/>
              </a:spcBef>
              <a:spcAft>
                <a:spcPts val="12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Проверим теорию для</a:t>
            </a:r>
            <a:endParaRPr/>
          </a:p>
        </p:txBody>
      </p:sp>
      <p:sp>
        <p:nvSpPr>
          <p:cNvPr id="784" name="Google Shape;784;p114"/>
          <p:cNvSpPr txBox="1"/>
          <p:nvPr>
            <p:ph idx="1" type="body"/>
          </p:nvPr>
        </p:nvSpPr>
        <p:spPr>
          <a:xfrm>
            <a:off x="311700" y="1152475"/>
            <a:ext cx="36804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|V| = 300</a:t>
            </a:r>
            <a:endParaRPr/>
          </a:p>
          <a:p>
            <a:pPr indent="0" lvl="0" marL="0" rtl="0" algn="l">
              <a:spcBef>
                <a:spcPts val="1200"/>
              </a:spcBef>
              <a:spcAft>
                <a:spcPts val="0"/>
              </a:spcAft>
              <a:buNone/>
            </a:pPr>
            <a:r>
              <a:rPr lang="en"/>
              <a:t>|C| = 80</a:t>
            </a:r>
            <a:endParaRPr/>
          </a:p>
          <a:p>
            <a:pPr indent="0" lvl="0" marL="0" rtl="0" algn="l">
              <a:spcBef>
                <a:spcPts val="1200"/>
              </a:spcBef>
              <a:spcAft>
                <a:spcPts val="0"/>
              </a:spcAft>
              <a:buNone/>
            </a:pPr>
            <a:r>
              <a:rPr lang="en"/>
              <a:t>K = 60 (k/|C| = 0.75)</a:t>
            </a:r>
            <a:endParaRPr/>
          </a:p>
          <a:p>
            <a:pPr indent="0" lvl="0" marL="0" rtl="0" algn="l">
              <a:spcBef>
                <a:spcPts val="1200"/>
              </a:spcBef>
              <a:spcAft>
                <a:spcPts val="0"/>
              </a:spcAft>
              <a:buNone/>
            </a:pPr>
            <a:r>
              <a:rPr lang="en"/>
              <a:t>normal/uniform, 7/14</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Помним, что для </a:t>
            </a:r>
            <a:r>
              <a:rPr lang="en"/>
              <a:t>k/|C| = 0.75 максимально достижимый Score уже достаточно близок к единице</a:t>
            </a:r>
            <a:endParaRPr/>
          </a:p>
        </p:txBody>
      </p:sp>
      <p:pic>
        <p:nvPicPr>
          <p:cNvPr id="785" name="Google Shape;785;p114"/>
          <p:cNvPicPr preferRelativeResize="0"/>
          <p:nvPr/>
        </p:nvPicPr>
        <p:blipFill>
          <a:blip r:embed="rId3">
            <a:alphaModFix/>
          </a:blip>
          <a:stretch>
            <a:fillRect/>
          </a:stretch>
        </p:blipFill>
        <p:spPr>
          <a:xfrm>
            <a:off x="3992100" y="1"/>
            <a:ext cx="5143501" cy="51435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5"/>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1" name="Google Shape;791;p115"/>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2" name="Google Shape;792;p115"/>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16"/>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8" name="Google Shape;798;p116"/>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9" name="Google Shape;799;p116"/>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7"/>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5" name="Google Shape;805;p117"/>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6" name="Google Shape;806;p117"/>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18"/>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12" name="Google Shape;812;p118"/>
          <p:cNvSpPr txBox="1"/>
          <p:nvPr>
            <p:ph idx="1" type="body"/>
          </p:nvPr>
        </p:nvSpPr>
        <p:spPr>
          <a:xfrm>
            <a:off x="311700" y="1152475"/>
            <a:ext cx="3631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Видим, что при большом отношении k/|C|:</a:t>
            </a:r>
            <a:endParaRPr/>
          </a:p>
          <a:p>
            <a:pPr indent="0" lvl="0" marL="0" rtl="0" algn="l">
              <a:spcBef>
                <a:spcPts val="1200"/>
              </a:spcBef>
              <a:spcAft>
                <a:spcPts val="0"/>
              </a:spcAft>
              <a:buNone/>
            </a:pPr>
            <a:r>
              <a:rPr lang="en"/>
              <a:t>Во-первых, SNTV перестаёт быть в среднем хуже оптимизационных алгоритмов</a:t>
            </a:r>
            <a:endParaRPr/>
          </a:p>
          <a:p>
            <a:pPr indent="0" lvl="0" marL="0" rtl="0" algn="l">
              <a:spcBef>
                <a:spcPts val="1200"/>
              </a:spcBef>
              <a:spcAft>
                <a:spcPts val="1200"/>
              </a:spcAft>
              <a:buNone/>
            </a:pPr>
            <a:r>
              <a:rPr lang="en"/>
              <a:t>Во=вторых, алгоритм с отсутствием очищения действительно оказывается немного лучше других оптимизационных алгоритмов</a:t>
            </a:r>
            <a:endParaRPr/>
          </a:p>
        </p:txBody>
      </p:sp>
      <p:pic>
        <p:nvPicPr>
          <p:cNvPr id="813" name="Google Shape;813;p118"/>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9"/>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Переменное |V|</a:t>
            </a:r>
            <a:endParaRPr/>
          </a:p>
        </p:txBody>
      </p:sp>
      <p:sp>
        <p:nvSpPr>
          <p:cNvPr id="819" name="Google Shape;819;p119"/>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 = 100</a:t>
            </a:r>
            <a:endParaRPr/>
          </a:p>
          <a:p>
            <a:pPr indent="0" lvl="0" marL="0" rtl="0" algn="l">
              <a:spcBef>
                <a:spcPts val="1200"/>
              </a:spcBef>
              <a:spcAft>
                <a:spcPts val="0"/>
              </a:spcAft>
              <a:buNone/>
            </a:pPr>
            <a:r>
              <a:rPr lang="en"/>
              <a:t>k</a:t>
            </a:r>
            <a:r>
              <a:rPr lang="en"/>
              <a:t> = 20</a:t>
            </a:r>
            <a:endParaRPr/>
          </a:p>
          <a:p>
            <a:pPr indent="0" lvl="0" marL="0" rtl="0" algn="l">
              <a:spcBef>
                <a:spcPts val="1200"/>
              </a:spcBef>
              <a:spcAft>
                <a:spcPts val="0"/>
              </a:spcAft>
              <a:buNone/>
            </a:pPr>
            <a:r>
              <a:rPr lang="en"/>
              <a:t>|V| = 100, 128, 156,…, 772</a:t>
            </a:r>
            <a:endParaRPr/>
          </a:p>
          <a:p>
            <a:pPr indent="0" lvl="0" marL="0" rtl="0" algn="l">
              <a:spcBef>
                <a:spcPts val="1200"/>
              </a:spcBef>
              <a:spcAft>
                <a:spcPts val="1200"/>
              </a:spcAft>
              <a:buNone/>
            </a:pPr>
            <a:r>
              <a:rPr lang="en"/>
              <a:t>normal/normal,  7/7</a:t>
            </a:r>
            <a:endParaRPr/>
          </a:p>
        </p:txBody>
      </p:sp>
      <p:pic>
        <p:nvPicPr>
          <p:cNvPr id="820" name="Google Shape;820;p119"/>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20"/>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6" name="Google Shape;826;p120"/>
          <p:cNvSpPr txBox="1"/>
          <p:nvPr>
            <p:ph idx="1" type="body"/>
          </p:nvPr>
        </p:nvSpPr>
        <p:spPr>
          <a:xfrm>
            <a:off x="311700" y="1152475"/>
            <a:ext cx="36315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С ростом количества избирателей при неизменных остальных параметрах логично, что удовлетворить всех становится всё сложнее, а потому закономерно, что в среднем снижается и скор.</a:t>
            </a:r>
            <a:endParaRPr/>
          </a:p>
          <a:p>
            <a:pPr indent="0" lvl="0" marL="0" rtl="0" algn="l">
              <a:spcBef>
                <a:spcPts val="1200"/>
              </a:spcBef>
              <a:spcAft>
                <a:spcPts val="1200"/>
              </a:spcAft>
              <a:buNone/>
            </a:pPr>
            <a:r>
              <a:rPr lang="en"/>
              <a:t>Ранее уже было показано (плохим графиком, который естественно надо сделать хорошо и со средними значениями) что и максимально возможный скор убывает</a:t>
            </a:r>
            <a:endParaRPr/>
          </a:p>
        </p:txBody>
      </p:sp>
      <p:pic>
        <p:nvPicPr>
          <p:cNvPr id="827" name="Google Shape;827;p120"/>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21"/>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33" name="Google Shape;833;p121"/>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При этом скоры всех правил убывают примерно одинаково</a:t>
            </a:r>
            <a:endParaRPr/>
          </a:p>
        </p:txBody>
      </p:sp>
      <p:pic>
        <p:nvPicPr>
          <p:cNvPr id="834" name="Google Shape;834;p121"/>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s-score</a:t>
            </a:r>
            <a:endParaRPr/>
          </a:p>
        </p:txBody>
      </p:sp>
      <p:sp>
        <p:nvSpPr>
          <p:cNvPr id="125" name="Google Shape;125;p23"/>
          <p:cNvSpPr txBox="1"/>
          <p:nvPr>
            <p:ph idx="1" type="body"/>
          </p:nvPr>
        </p:nvSpPr>
        <p:spPr>
          <a:xfrm>
            <a:off x="311700" y="1152475"/>
            <a:ext cx="8520600" cy="362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Взглянем на предыдущие методы подсчёта очков определённого кандидата так: за позицию в каждом списке даётся определённое число очков, зависящее от позиции, например, в случае Plurality score за первую позицию даётся 1 очко, за остальные 0. В случае k-approval score за первые k даётся по одному очку, за остальные - 0. В Borda score даётся                       очков         (либо просто              , но тогда чем меньше - тем лучше).</a:t>
            </a:r>
            <a:endParaRPr/>
          </a:p>
          <a:p>
            <a:pPr indent="0" lvl="0" marL="0" rtl="0" algn="l">
              <a:spcBef>
                <a:spcPts val="1200"/>
              </a:spcBef>
              <a:spcAft>
                <a:spcPts val="0"/>
              </a:spcAft>
              <a:buNone/>
            </a:pPr>
            <a:r>
              <a:rPr lang="en"/>
              <a:t>Определим вектор                               , тогда введём некий универсальный </a:t>
            </a:r>
            <a:endParaRPr/>
          </a:p>
          <a:p>
            <a:pPr indent="0" lvl="0" marL="0" rtl="0" algn="l">
              <a:spcBef>
                <a:spcPts val="1200"/>
              </a:spcBef>
              <a:spcAft>
                <a:spcPts val="0"/>
              </a:spcAft>
              <a:buNone/>
            </a:pPr>
            <a:r>
              <a:rPr lang="en"/>
              <a:t>метод, где s-score:                                 , то есть за первое место в списке даём </a:t>
            </a:r>
            <a:endParaRPr/>
          </a:p>
          <a:p>
            <a:pPr indent="0" lvl="0" marL="0" rtl="0" algn="l">
              <a:spcBef>
                <a:spcPts val="1200"/>
              </a:spcBef>
              <a:spcAft>
                <a:spcPts val="1200"/>
              </a:spcAft>
              <a:buNone/>
            </a:pPr>
            <a:r>
              <a:rPr lang="en"/>
              <a:t>s_1 очков, за второе s_2, и так далее</a:t>
            </a:r>
            <a:endParaRPr/>
          </a:p>
        </p:txBody>
      </p:sp>
      <p:pic>
        <p:nvPicPr>
          <p:cNvPr descr="{&quot;color&quot;:&quot;#ffffff&quot;,&quot;mathType&quot;:&quot;LaTEX&quot;,&quot;height&quot;:40,&quot;text&quot;:&quot;m - pos_{v_j}(c_i)&quot;}" id="126" name="Google Shape;126;p23" title="Math_Equation_Generated"/>
          <p:cNvPicPr preferRelativeResize="0"/>
          <p:nvPr/>
        </p:nvPicPr>
        <p:blipFill>
          <a:blip r:embed="rId3">
            <a:alphaModFix/>
          </a:blip>
          <a:stretch>
            <a:fillRect/>
          </a:stretch>
        </p:blipFill>
        <p:spPr>
          <a:xfrm>
            <a:off x="6359825" y="2540000"/>
            <a:ext cx="1330550" cy="255875"/>
          </a:xfrm>
          <a:prstGeom prst="rect">
            <a:avLst/>
          </a:prstGeom>
          <a:noFill/>
          <a:ln>
            <a:noFill/>
          </a:ln>
        </p:spPr>
      </p:pic>
      <p:pic>
        <p:nvPicPr>
          <p:cNvPr descr="{&quot;text&quot;:&quot;pos_{v_j}(c_i)&quot;,&quot;mathType&quot;:&quot;LaTEX&quot;,&quot;color&quot;:&quot;#ffffff&quot;,&quot;height&quot;:40}" id="127" name="Google Shape;127;p23" title="Math_Equation_Generated"/>
          <p:cNvPicPr preferRelativeResize="0"/>
          <p:nvPr/>
        </p:nvPicPr>
        <p:blipFill>
          <a:blip r:embed="rId4">
            <a:alphaModFix/>
          </a:blip>
          <a:stretch>
            <a:fillRect/>
          </a:stretch>
        </p:blipFill>
        <p:spPr>
          <a:xfrm>
            <a:off x="1821550" y="2844800"/>
            <a:ext cx="844550" cy="254000"/>
          </a:xfrm>
          <a:prstGeom prst="rect">
            <a:avLst/>
          </a:prstGeom>
          <a:noFill/>
          <a:ln>
            <a:noFill/>
          </a:ln>
        </p:spPr>
      </p:pic>
      <p:pic>
        <p:nvPicPr>
          <p:cNvPr descr="{&quot;mathType&quot;:&quot;LaTEX&quot;,&quot;text&quot;:&quot;\\textbf{s} = \\{s_1,...,s_m\\}&quot;,&quot;height&quot;:40,&quot;color&quot;:&quot;#ffffff&quot;}" id="128" name="Google Shape;128;p23" title="Math_Equation_Generated"/>
          <p:cNvPicPr preferRelativeResize="0"/>
          <p:nvPr/>
        </p:nvPicPr>
        <p:blipFill>
          <a:blip r:embed="rId5">
            <a:alphaModFix/>
          </a:blip>
          <a:stretch>
            <a:fillRect/>
          </a:stretch>
        </p:blipFill>
        <p:spPr>
          <a:xfrm>
            <a:off x="2481925" y="3316500"/>
            <a:ext cx="1797050" cy="254000"/>
          </a:xfrm>
          <a:prstGeom prst="rect">
            <a:avLst/>
          </a:prstGeom>
          <a:noFill/>
          <a:ln>
            <a:noFill/>
          </a:ln>
        </p:spPr>
      </p:pic>
      <p:pic>
        <p:nvPicPr>
          <p:cNvPr descr="{&quot;height&quot;:90,&quot;color&quot;:&quot;#ffffff&quot;,&quot;text&quot;:&quot;ss(c) = \\sum\\limits_{i=0}^{n}s_{pos_{v_i}}(c)&quot;,&quot;mathType&quot;:&quot;LaTEX&quot;}" id="129" name="Google Shape;129;p23" title="Math_Equation_Generated"/>
          <p:cNvPicPr preferRelativeResize="0"/>
          <p:nvPr/>
        </p:nvPicPr>
        <p:blipFill>
          <a:blip r:embed="rId6">
            <a:alphaModFix/>
          </a:blip>
          <a:stretch>
            <a:fillRect/>
          </a:stretch>
        </p:blipFill>
        <p:spPr>
          <a:xfrm>
            <a:off x="2481925" y="3643100"/>
            <a:ext cx="1917700" cy="5715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22"/>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40" name="Google Shape;840;p122"/>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Видно, что с ростом |V| практически не меняется разность с Score(STV), значит скоры всех правил меняются примерно одинаково</a:t>
            </a:r>
            <a:endParaRPr/>
          </a:p>
        </p:txBody>
      </p:sp>
      <p:pic>
        <p:nvPicPr>
          <p:cNvPr id="841" name="Google Shape;841;p122"/>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23"/>
          <p:cNvSpPr txBox="1"/>
          <p:nvPr>
            <p:ph type="title"/>
          </p:nvPr>
        </p:nvSpPr>
        <p:spPr>
          <a:xfrm>
            <a:off x="311700" y="150275"/>
            <a:ext cx="3631500" cy="86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Распределение избирательских скоров</a:t>
            </a:r>
            <a:endParaRPr/>
          </a:p>
        </p:txBody>
      </p:sp>
      <p:sp>
        <p:nvSpPr>
          <p:cNvPr id="847" name="Google Shape;847;p123"/>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Теперь рассмотрим не среднее значение по всем избирателям, а на распределение скора (правда пока только для одного теста, но всё же)</a:t>
            </a:r>
            <a:endParaRPr/>
          </a:p>
        </p:txBody>
      </p:sp>
      <p:pic>
        <p:nvPicPr>
          <p:cNvPr id="848" name="Google Shape;848;p123"/>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Какие никакие выводы</a:t>
            </a:r>
            <a:endParaRPr/>
          </a:p>
        </p:txBody>
      </p:sp>
      <p:sp>
        <p:nvSpPr>
          <p:cNvPr id="854" name="Google Shape;854;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Значение Score действительно почти не зависит от соотношения среднеквадратичных отклонений распределений избирателей и кандидатов, как и от функций распределений (при условии, что соотношение остаётся неизменным)</a:t>
            </a:r>
            <a:endParaRPr/>
          </a:p>
          <a:p>
            <a:pPr indent="-334327" lvl="0" marL="457200" rtl="0" algn="l">
              <a:spcBef>
                <a:spcPts val="0"/>
              </a:spcBef>
              <a:spcAft>
                <a:spcPts val="0"/>
              </a:spcAft>
              <a:buSzPct val="100000"/>
              <a:buChar char="●"/>
            </a:pPr>
            <a:r>
              <a:rPr lang="en"/>
              <a:t>Оптимизационные алгоритмы по качеству превосходят остальные алгоритмы, хоть те и выигрывают по времени работы</a:t>
            </a:r>
            <a:endParaRPr/>
          </a:p>
          <a:p>
            <a:pPr indent="-334327" lvl="0" marL="457200" rtl="0" algn="l">
              <a:spcBef>
                <a:spcPts val="0"/>
              </a:spcBef>
              <a:spcAft>
                <a:spcPts val="0"/>
              </a:spcAft>
              <a:buSzPct val="100000"/>
              <a:buChar char="●"/>
            </a:pPr>
            <a:r>
              <a:rPr lang="en"/>
              <a:t>Для большого k/|C| целесообразнее использовать SNTV, который при больших значениях этого параметра не уступает оптимизационным алгоритмам, но превосходит их по времени работы</a:t>
            </a:r>
            <a:endParaRPr/>
          </a:p>
          <a:p>
            <a:pPr indent="-334327" lvl="0" marL="457200" rtl="0" algn="l">
              <a:spcBef>
                <a:spcPts val="0"/>
              </a:spcBef>
              <a:spcAft>
                <a:spcPts val="0"/>
              </a:spcAft>
              <a:buSzPct val="100000"/>
              <a:buChar char="●"/>
            </a:pPr>
            <a:r>
              <a:rPr lang="en"/>
              <a:t>Максимально возможный Score странно зависит от k/|C|, как-то зависит от |C|/|V|, и является случайной величиной</a:t>
            </a:r>
            <a:endParaRPr/>
          </a:p>
          <a:p>
            <a:pPr indent="-334327" lvl="0" marL="457200" rtl="0" algn="l">
              <a:spcBef>
                <a:spcPts val="0"/>
              </a:spcBef>
              <a:spcAft>
                <a:spcPts val="0"/>
              </a:spcAft>
              <a:buSzPct val="100000"/>
              <a:buChar char="●"/>
            </a:pPr>
            <a:r>
              <a:rPr lang="en"/>
              <a:t>Оптимизационные алгоритмы кроме того обеспечивают меньший разброс в значениях Score(v_i), а значит являются более социал-демократичными</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Что можно ещё сделать?</a:t>
            </a:r>
            <a:endParaRPr/>
          </a:p>
        </p:txBody>
      </p:sp>
      <p:sp>
        <p:nvSpPr>
          <p:cNvPr id="860" name="Google Shape;860;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Определить зависимость a и b в среднем</a:t>
            </a:r>
            <a:endParaRPr/>
          </a:p>
          <a:p>
            <a:pPr indent="-342900" lvl="0" marL="457200" rtl="0" algn="l">
              <a:spcBef>
                <a:spcPts val="0"/>
              </a:spcBef>
              <a:spcAft>
                <a:spcPts val="0"/>
              </a:spcAft>
              <a:buSzPts val="1800"/>
              <a:buChar char="●"/>
            </a:pPr>
            <a:r>
              <a:rPr lang="en"/>
              <a:t>Реализовать другой метод дискретной оптимизации и сравнить</a:t>
            </a:r>
            <a:endParaRPr/>
          </a:p>
          <a:p>
            <a:pPr indent="-342900" lvl="0" marL="457200" rtl="0" algn="l">
              <a:spcBef>
                <a:spcPts val="0"/>
              </a:spcBef>
              <a:spcAft>
                <a:spcPts val="0"/>
              </a:spcAft>
              <a:buSzPts val="1800"/>
              <a:buChar char="●"/>
            </a:pPr>
            <a:r>
              <a:rPr lang="en"/>
              <a:t>Реализовать поиск оптимального s-score на основе методов численной оптимизации</a:t>
            </a:r>
            <a:endParaRPr/>
          </a:p>
          <a:p>
            <a:pPr indent="-342900" lvl="0" marL="457200" rtl="0" algn="l">
              <a:spcBef>
                <a:spcPts val="0"/>
              </a:spcBef>
              <a:spcAft>
                <a:spcPts val="0"/>
              </a:spcAft>
              <a:buSzPts val="1800"/>
              <a:buChar char="●"/>
            </a:pPr>
            <a:r>
              <a:rPr lang="en"/>
              <a:t>Проверить эффективность алгоритмов с точки зрения времени вычисления</a:t>
            </a:r>
            <a:endParaRPr/>
          </a:p>
          <a:p>
            <a:pPr indent="-342900" lvl="0" marL="457200" rtl="0" algn="l">
              <a:spcBef>
                <a:spcPts val="0"/>
              </a:spcBef>
              <a:spcAft>
                <a:spcPts val="0"/>
              </a:spcAft>
              <a:buSzPts val="1800"/>
              <a:buChar char="●"/>
            </a:pPr>
            <a:r>
              <a:rPr lang="en"/>
              <a:t>Увеличить dim пространства, проверить зависимость максимального скора от размерности</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Качественное изменение задачи</a:t>
            </a:r>
            <a:endParaRPr/>
          </a:p>
        </p:txBody>
      </p:sp>
      <p:sp>
        <p:nvSpPr>
          <p:cNvPr id="866" name="Google Shape;866;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Можно изменить условие: пусть у избирателя нет конкретной точки в пространстве, ему соответствующей, но есть некоторая область, кандидаты внутри которой считаются приемлемыми, а вне которой - неприемлемыми. Тогда возникают вопросы:</a:t>
            </a:r>
            <a:endParaRPr/>
          </a:p>
          <a:p>
            <a:pPr indent="-342900" lvl="0" marL="457200" rtl="0" algn="l">
              <a:spcBef>
                <a:spcPts val="1200"/>
              </a:spcBef>
              <a:spcAft>
                <a:spcPts val="0"/>
              </a:spcAft>
              <a:buSzPts val="1800"/>
              <a:buChar char="●"/>
            </a:pPr>
            <a:r>
              <a:rPr lang="en"/>
              <a:t>Как выбрать победителей, чтоб как можно большее число избирателей осталось удовлетворено</a:t>
            </a:r>
            <a:endParaRPr/>
          </a:p>
          <a:p>
            <a:pPr indent="-342900" lvl="0" marL="457200" rtl="0" algn="l">
              <a:spcBef>
                <a:spcPts val="0"/>
              </a:spcBef>
              <a:spcAft>
                <a:spcPts val="0"/>
              </a:spcAft>
              <a:buSzPts val="1800"/>
              <a:buChar char="●"/>
            </a:pPr>
            <a:r>
              <a:rPr lang="en"/>
              <a:t>Какой наименьший размер у комитета, удовлетворяющего всех избирателей</a:t>
            </a:r>
            <a:endParaRPr/>
          </a:p>
          <a:p>
            <a:pPr indent="-342900" lvl="0" marL="457200" rtl="0" algn="l">
              <a:spcBef>
                <a:spcPts val="0"/>
              </a:spcBef>
              <a:spcAft>
                <a:spcPts val="0"/>
              </a:spcAft>
              <a:buSzPts val="1800"/>
              <a:buChar char="●"/>
            </a:pPr>
            <a:r>
              <a:rPr lang="en"/>
              <a:t>Это по сути аналог задачи Covering graph, что также является задачей дискретной оптимизации, которую можно решать методом MIP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 (k-approval)</a:t>
            </a:r>
            <a:endParaRPr/>
          </a:p>
        </p:txBody>
      </p:sp>
      <p:sp>
        <p:nvSpPr>
          <p:cNvPr id="135" name="Google Shape;135;p24"/>
          <p:cNvSpPr txBox="1"/>
          <p:nvPr>
            <p:ph idx="1" type="body"/>
          </p:nvPr>
        </p:nvSpPr>
        <p:spPr>
          <a:xfrm>
            <a:off x="311700" y="1152475"/>
            <a:ext cx="352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Победителями объявляются k кандидатов с наибольшими значениями k-approval score</a:t>
            </a:r>
            <a:endParaRPr/>
          </a:p>
        </p:txBody>
      </p:sp>
      <p:pic>
        <p:nvPicPr>
          <p:cNvPr id="136" name="Google Shape;136;p24"/>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k-Borda</a:t>
            </a:r>
            <a:endParaRPr/>
          </a:p>
        </p:txBody>
      </p:sp>
      <p:sp>
        <p:nvSpPr>
          <p:cNvPr id="142" name="Google Shape;142;p25"/>
          <p:cNvSpPr txBox="1"/>
          <p:nvPr>
            <p:ph idx="1" type="body"/>
          </p:nvPr>
        </p:nvSpPr>
        <p:spPr>
          <a:xfrm>
            <a:off x="311700" y="1152475"/>
            <a:ext cx="362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Победителями объявляются k кандидатов с наибольшими значениями k-Borda score</a:t>
            </a:r>
            <a:endParaRPr/>
          </a:p>
          <a:p>
            <a:pPr indent="0" lvl="0" marL="0" rtl="0" algn="l">
              <a:spcBef>
                <a:spcPts val="1200"/>
              </a:spcBef>
              <a:spcAft>
                <a:spcPts val="1200"/>
              </a:spcAft>
              <a:buNone/>
            </a:pPr>
            <a:r>
              <a:t/>
            </a:r>
            <a:endParaRPr/>
          </a:p>
        </p:txBody>
      </p:sp>
      <p:pic>
        <p:nvPicPr>
          <p:cNvPr id="143" name="Google Shape;143;p25"/>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SNTV (k-plurality)</a:t>
            </a:r>
            <a:endParaRPr/>
          </a:p>
        </p:txBody>
      </p:sp>
      <p:sp>
        <p:nvSpPr>
          <p:cNvPr id="149" name="Google Shape;149;p26"/>
          <p:cNvSpPr txBox="1"/>
          <p:nvPr>
            <p:ph idx="1" type="body"/>
          </p:nvPr>
        </p:nvSpPr>
        <p:spPr>
          <a:xfrm>
            <a:off x="311700" y="1152475"/>
            <a:ext cx="355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Single NonTransferable Vote</a:t>
            </a:r>
            <a:endParaRPr/>
          </a:p>
          <a:p>
            <a:pPr indent="0" lvl="0" marL="0" rtl="0" algn="l">
              <a:spcBef>
                <a:spcPts val="1200"/>
              </a:spcBef>
              <a:spcAft>
                <a:spcPts val="0"/>
              </a:spcAft>
              <a:buNone/>
            </a:pPr>
            <a:r>
              <a:rPr lang="en"/>
              <a:t>Победителями объявляются k кандидатов с наибольшими значениями plurality score</a:t>
            </a:r>
            <a:endParaRPr/>
          </a:p>
          <a:p>
            <a:pPr indent="0" lvl="0" marL="0" rtl="0" algn="l">
              <a:spcBef>
                <a:spcPts val="120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STV</a:t>
            </a:r>
            <a:endParaRPr/>
          </a:p>
        </p:txBody>
      </p:sp>
      <p:sp>
        <p:nvSpPr>
          <p:cNvPr id="156" name="Google Shape;156;p27"/>
          <p:cNvSpPr txBox="1"/>
          <p:nvPr>
            <p:ph idx="1" type="body"/>
          </p:nvPr>
        </p:nvSpPr>
        <p:spPr>
          <a:xfrm>
            <a:off x="311700" y="1017725"/>
            <a:ext cx="3793500" cy="3914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Single Transferable Vote</a:t>
            </a:r>
            <a:endParaRPr/>
          </a:p>
          <a:p>
            <a:pPr indent="0" lvl="0" marL="0" rtl="0" algn="l">
              <a:spcBef>
                <a:spcPts val="1200"/>
              </a:spcBef>
              <a:spcAft>
                <a:spcPts val="0"/>
              </a:spcAft>
              <a:buNone/>
            </a:pPr>
            <a:r>
              <a:rPr lang="en"/>
              <a:t>Поэтапный алгоритм: Если существует кандидат </a:t>
            </a:r>
            <a:r>
              <a:rPr lang="en"/>
              <a:t>с</a:t>
            </a:r>
            <a:r>
              <a:rPr lang="en"/>
              <a:t> </a:t>
            </a:r>
            <a:endParaRPr/>
          </a:p>
          <a:p>
            <a:pPr indent="0" lvl="0" marL="0" rtl="0" algn="l">
              <a:spcBef>
                <a:spcPts val="1200"/>
              </a:spcBef>
              <a:spcAft>
                <a:spcPts val="0"/>
              </a:spcAft>
              <a:buNone/>
            </a:pPr>
            <a:r>
              <a:rPr lang="en"/>
              <a:t>                         (q - drop quota), то включаем </a:t>
            </a:r>
            <a:r>
              <a:rPr i="1" lang="en"/>
              <a:t>с</a:t>
            </a:r>
            <a:r>
              <a:rPr lang="en"/>
              <a:t> в комитет, удаляем q списков, где </a:t>
            </a:r>
            <a:r>
              <a:rPr i="1" lang="en"/>
              <a:t>с</a:t>
            </a:r>
            <a:r>
              <a:rPr lang="en"/>
              <a:t> первый и удаляем </a:t>
            </a:r>
            <a:r>
              <a:rPr i="1" lang="en"/>
              <a:t>c</a:t>
            </a:r>
            <a:r>
              <a:rPr lang="en"/>
              <a:t> из оставшихся списков</a:t>
            </a:r>
            <a:endParaRPr/>
          </a:p>
          <a:p>
            <a:pPr indent="0" lvl="0" marL="0" rtl="0" algn="l">
              <a:spcBef>
                <a:spcPts val="1200"/>
              </a:spcBef>
              <a:spcAft>
                <a:spcPts val="1200"/>
              </a:spcAft>
              <a:buNone/>
            </a:pPr>
            <a:r>
              <a:rPr lang="en"/>
              <a:t>Если такого кандидата не существует, удаляем из всех списков кандидата с наименьшим PS</a:t>
            </a:r>
            <a:endParaRPr/>
          </a:p>
        </p:txBody>
      </p:sp>
      <p:pic>
        <p:nvPicPr>
          <p:cNvPr descr="{&quot;height&quot;:42,&quot;mathType&quot;:&quot;LaTEX&quot;,&quot;text&quot;:&quot;PS \\geq q = \\frac{|V|}{k+1} + 1&quot;,&quot;color&quot;:&quot;#ffffff&quot;}" id="157" name="Google Shape;157;p27" title="Math_Equation_Generated"/>
          <p:cNvPicPr preferRelativeResize="0"/>
          <p:nvPr/>
        </p:nvPicPr>
        <p:blipFill>
          <a:blip r:embed="rId3">
            <a:alphaModFix/>
          </a:blip>
          <a:stretch>
            <a:fillRect/>
          </a:stretch>
        </p:blipFill>
        <p:spPr>
          <a:xfrm>
            <a:off x="428175" y="2264200"/>
            <a:ext cx="1460500" cy="266700"/>
          </a:xfrm>
          <a:prstGeom prst="rect">
            <a:avLst/>
          </a:prstGeom>
          <a:noFill/>
          <a:ln>
            <a:noFill/>
          </a:ln>
        </p:spPr>
      </p:pic>
      <p:pic>
        <p:nvPicPr>
          <p:cNvPr id="158" name="Google Shape;158;p27"/>
          <p:cNvPicPr preferRelativeResize="0"/>
          <p:nvPr/>
        </p:nvPicPr>
        <p:blipFill>
          <a:blip r:embed="rId4">
            <a:alphaModFix/>
          </a:blip>
          <a:stretch>
            <a:fillRect/>
          </a:stretch>
        </p:blipFill>
        <p:spPr>
          <a:xfrm>
            <a:off x="4000500" y="0"/>
            <a:ext cx="51435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CC</a:t>
            </a:r>
            <a:endParaRPr/>
          </a:p>
        </p:txBody>
      </p:sp>
      <p:sp>
        <p:nvSpPr>
          <p:cNvPr id="164" name="Google Shape;16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CC approx</a:t>
            </a:r>
            <a:endParaRPr/>
          </a:p>
        </p:txBody>
      </p:sp>
      <p:sp>
        <p:nvSpPr>
          <p:cNvPr id="170" name="Google Shape;17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Monroe</a:t>
            </a:r>
            <a:endParaRPr/>
          </a:p>
        </p:txBody>
      </p:sp>
      <p:sp>
        <p:nvSpPr>
          <p:cNvPr id="176" name="Google Shape;17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Monroe approx</a:t>
            </a:r>
            <a:endParaRPr/>
          </a:p>
        </p:txBody>
      </p:sp>
      <p:sp>
        <p:nvSpPr>
          <p:cNvPr id="182" name="Google Shape;18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Multiwinner voting (формально)</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Выборы (election): пара</a:t>
            </a:r>
            <a:endParaRPr/>
          </a:p>
          <a:p>
            <a:pPr indent="0" lvl="0" marL="0" rtl="0" algn="l">
              <a:spcBef>
                <a:spcPts val="1200"/>
              </a:spcBef>
              <a:spcAft>
                <a:spcPts val="0"/>
              </a:spcAft>
              <a:buNone/>
            </a:pPr>
            <a:r>
              <a:rPr lang="en"/>
              <a:t>Множество избирателей: </a:t>
            </a:r>
            <a:endParaRPr/>
          </a:p>
          <a:p>
            <a:pPr indent="0" lvl="0" marL="0" rtl="0" algn="l">
              <a:spcBef>
                <a:spcPts val="1200"/>
              </a:spcBef>
              <a:spcAft>
                <a:spcPts val="0"/>
              </a:spcAft>
              <a:buNone/>
            </a:pPr>
            <a:r>
              <a:rPr lang="en"/>
              <a:t>Множество кандидатов:</a:t>
            </a:r>
            <a:endParaRPr/>
          </a:p>
          <a:p>
            <a:pPr indent="0" lvl="0" marL="0" rtl="0" algn="l">
              <a:spcBef>
                <a:spcPts val="1200"/>
              </a:spcBef>
              <a:spcAft>
                <a:spcPts val="0"/>
              </a:spcAft>
              <a:buNone/>
            </a:pPr>
            <a:r>
              <a:rPr lang="en"/>
              <a:t>Множество победителей:</a:t>
            </a:r>
            <a:endParaRPr/>
          </a:p>
          <a:p>
            <a:pPr indent="0" lvl="0" marL="0" rtl="0" algn="l">
              <a:spcBef>
                <a:spcPts val="1200"/>
              </a:spcBef>
              <a:spcAft>
                <a:spcPts val="1200"/>
              </a:spcAft>
              <a:buNone/>
            </a:pPr>
            <a:r>
              <a:rPr lang="en"/>
              <a:t>Правило поиска комитета: </a:t>
            </a:r>
            <a:endParaRPr/>
          </a:p>
        </p:txBody>
      </p:sp>
      <p:pic>
        <p:nvPicPr>
          <p:cNvPr descr="{&quot;mathType&quot;:&quot;LaTEX&quot;,&quot;text&quot;:&quot;E = (V,C)&quot;,&quot;height&quot;:100,&quot;color&quot;:&quot;#ffffff&quot;}" id="62" name="Google Shape;62;p14" title="Math_Equation_Generated"/>
          <p:cNvPicPr preferRelativeResize="0"/>
          <p:nvPr/>
        </p:nvPicPr>
        <p:blipFill>
          <a:blip r:embed="rId3">
            <a:alphaModFix/>
          </a:blip>
          <a:stretch>
            <a:fillRect/>
          </a:stretch>
        </p:blipFill>
        <p:spPr>
          <a:xfrm>
            <a:off x="3018975" y="1235200"/>
            <a:ext cx="1664600" cy="343225"/>
          </a:xfrm>
          <a:prstGeom prst="rect">
            <a:avLst/>
          </a:prstGeom>
          <a:noFill/>
          <a:ln>
            <a:noFill/>
          </a:ln>
        </p:spPr>
      </p:pic>
      <p:pic>
        <p:nvPicPr>
          <p:cNvPr descr="{&quot;color&quot;:&quot;#ffffff&quot;,&quot;height&quot;:54,&quot;mathType&quot;:&quot;LaTEX&quot;,&quot;text&quot;:&quot;V = \\{v_1,..., v_n\\}&quot;}" id="63" name="Google Shape;63;p14" title="Math_Equation_Generated"/>
          <p:cNvPicPr preferRelativeResize="0"/>
          <p:nvPr/>
        </p:nvPicPr>
        <p:blipFill>
          <a:blip r:embed="rId4">
            <a:alphaModFix/>
          </a:blip>
          <a:stretch>
            <a:fillRect/>
          </a:stretch>
        </p:blipFill>
        <p:spPr>
          <a:xfrm>
            <a:off x="3186476" y="1692418"/>
            <a:ext cx="2485203" cy="343225"/>
          </a:xfrm>
          <a:prstGeom prst="rect">
            <a:avLst/>
          </a:prstGeom>
          <a:noFill/>
          <a:ln>
            <a:noFill/>
          </a:ln>
        </p:spPr>
      </p:pic>
      <p:pic>
        <p:nvPicPr>
          <p:cNvPr descr="{&quot;mathType&quot;:&quot;LaTEX&quot;,&quot;color&quot;:&quot;#ffffff&quot;,&quot;height&quot;:54,&quot;text&quot;:&quot;C = \\{c_1,..., c_m\\}&quot;}" id="64" name="Google Shape;64;p14" title="Math_Equation_Generated"/>
          <p:cNvPicPr preferRelativeResize="0"/>
          <p:nvPr/>
        </p:nvPicPr>
        <p:blipFill>
          <a:blip r:embed="rId5">
            <a:alphaModFix/>
          </a:blip>
          <a:stretch>
            <a:fillRect/>
          </a:stretch>
        </p:blipFill>
        <p:spPr>
          <a:xfrm>
            <a:off x="3174950" y="2149650"/>
            <a:ext cx="2508250" cy="342900"/>
          </a:xfrm>
          <a:prstGeom prst="rect">
            <a:avLst/>
          </a:prstGeom>
          <a:noFill/>
          <a:ln>
            <a:noFill/>
          </a:ln>
        </p:spPr>
      </p:pic>
      <p:pic>
        <p:nvPicPr>
          <p:cNvPr descr="{&quot;mathType&quot;:&quot;LaTEX&quot;,&quot;height&quot;:54,&quot;text&quot;:&quot;W = \\{w_1,...,w_k\\}\\subset C&quot;,&quot;color&quot;:&quot;#ffffff&quot;}" id="65" name="Google Shape;65;p14" title="Math_Equation_Generated"/>
          <p:cNvPicPr preferRelativeResize="0"/>
          <p:nvPr/>
        </p:nvPicPr>
        <p:blipFill>
          <a:blip r:embed="rId6">
            <a:alphaModFix/>
          </a:blip>
          <a:stretch>
            <a:fillRect/>
          </a:stretch>
        </p:blipFill>
        <p:spPr>
          <a:xfrm>
            <a:off x="3186475" y="2606550"/>
            <a:ext cx="3435350" cy="342900"/>
          </a:xfrm>
          <a:prstGeom prst="rect">
            <a:avLst/>
          </a:prstGeom>
          <a:noFill/>
          <a:ln>
            <a:noFill/>
          </a:ln>
        </p:spPr>
      </p:pic>
      <p:pic>
        <p:nvPicPr>
          <p:cNvPr descr="{&quot;text&quot;:&quot;R: (E, k)\\rightarrow W\\subset C, |W| = k&quot;,&quot;mathType&quot;:&quot;LaTEX&quot;,&quot;height&quot;:54,&quot;color&quot;:&quot;#ffffff&quot;}" id="66" name="Google Shape;66;p14" title="Math_Equation_Generated"/>
          <p:cNvPicPr preferRelativeResize="0"/>
          <p:nvPr/>
        </p:nvPicPr>
        <p:blipFill>
          <a:blip r:embed="rId7">
            <a:alphaModFix/>
          </a:blip>
          <a:stretch>
            <a:fillRect/>
          </a:stretch>
        </p:blipFill>
        <p:spPr>
          <a:xfrm>
            <a:off x="3265725" y="3114250"/>
            <a:ext cx="4349750" cy="342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Пристальное рассмотрение</a:t>
            </a:r>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При не слишком глубоком анализе задачи становится понятно, что она имеет нечто общее с задачей дискретной оптимизации Warehouse problem, а значит задачу можно решить методами дискретной оптимизации</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a:t>
            </a:r>
            <a:r>
              <a:rPr lang="en"/>
              <a:t> optimization</a:t>
            </a:r>
            <a:endParaRPr/>
          </a:p>
        </p:txBody>
      </p:sp>
      <p:sp>
        <p:nvSpPr>
          <p:cNvPr id="194" name="Google Shape;194;p33"/>
          <p:cNvSpPr txBox="1"/>
          <p:nvPr>
            <p:ph idx="1" type="body"/>
          </p:nvPr>
        </p:nvSpPr>
        <p:spPr>
          <a:xfrm>
            <a:off x="311700" y="1152475"/>
            <a:ext cx="8520600" cy="373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Введём некоторую меру удовлетворённости избирателей (или же меру качества работы алгоритма). Очевидно, что чем ближе к избирателю ближайший из выбранных кандидатов, тем он довольнее, остальные же победители особо не интересуют этого избирателя. В таком случае можно считать среднее расстояние (сумму расстояний)* от избирателя до ближайшего победителя:</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*среднее эквивалентно сумме с точностью до константы</a:t>
            </a:r>
            <a:endParaRPr/>
          </a:p>
        </p:txBody>
      </p:sp>
      <p:pic>
        <p:nvPicPr>
          <p:cNvPr descr="{&quot;mathType&quot;:&quot;LaTEX&quot;,&quot;height&quot;:90,&quot;text&quot;:&quot;Score(E) = \\sum\\limits_{i=1}^n \\min\\limits_j(||v_i-w_j||)&quot;,&quot;color&quot;:&quot;#ffffff&quot;}" id="195" name="Google Shape;195;p33" title="Math_Equation_Generated"/>
          <p:cNvPicPr preferRelativeResize="0"/>
          <p:nvPr/>
        </p:nvPicPr>
        <p:blipFill>
          <a:blip r:embed="rId3">
            <a:alphaModFix/>
          </a:blip>
          <a:stretch>
            <a:fillRect/>
          </a:stretch>
        </p:blipFill>
        <p:spPr>
          <a:xfrm>
            <a:off x="3352775" y="3229425"/>
            <a:ext cx="3162300" cy="57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 optimization</a:t>
            </a:r>
            <a:endParaRPr/>
          </a:p>
        </p:txBody>
      </p:sp>
      <p:sp>
        <p:nvSpPr>
          <p:cNvPr id="201" name="Google Shape;20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Такая мера плоха тем, что сильно зависит от изначального расстояния между избирателями и кандидатами, то есть от плотности точек в пространстве может существенно меняться порядок данного значения, кроме того, любые неравномерности распределения также будут сильно влиять на значение. Поэтому можно изменить подход, и считать не абсолютное значение удовлетворения избирателя, а относительное, то есть отношение расстояния до ближайшего победителя к расстоянию до ближайшего кандидата:</a:t>
            </a:r>
            <a:endParaRPr/>
          </a:p>
        </p:txBody>
      </p:sp>
      <p:pic>
        <p:nvPicPr>
          <p:cNvPr descr="{&quot;color&quot;:&quot;#ffffff&quot;,&quot;text&quot;:&quot;Score(E) = \\sum\\limits_{i=1}^n\\frac{\\min\\limits_j(||v_i-w_j||)}{\\min\\limits_j(||v_i-c_j||)}&quot;,&quot;mathType&quot;:&quot;LaTEX&quot;,&quot;height&quot;:110}" id="202" name="Google Shape;202;p34" title="Math_Equation_Generated"/>
          <p:cNvPicPr preferRelativeResize="0"/>
          <p:nvPr/>
        </p:nvPicPr>
        <p:blipFill>
          <a:blip r:embed="rId3">
            <a:alphaModFix/>
          </a:blip>
          <a:stretch>
            <a:fillRect/>
          </a:stretch>
        </p:blipFill>
        <p:spPr>
          <a:xfrm>
            <a:off x="2242450" y="3788250"/>
            <a:ext cx="3168650" cy="698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 optimization</a:t>
            </a:r>
            <a:endParaRPr/>
          </a:p>
        </p:txBody>
      </p:sp>
      <p:sp>
        <p:nvSpPr>
          <p:cNvPr id="208" name="Google Shape;208;p35"/>
          <p:cNvSpPr txBox="1"/>
          <p:nvPr>
            <p:ph idx="1" type="body"/>
          </p:nvPr>
        </p:nvSpPr>
        <p:spPr>
          <a:xfrm>
            <a:off x="311700" y="101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440"/>
              <a:buNone/>
            </a:pPr>
            <a:r>
              <a:rPr lang="en" sz="2020"/>
              <a:t>Таким образом, получили задачу дискретной оптимизации:</a:t>
            </a:r>
            <a:endParaRPr sz="2020"/>
          </a:p>
          <a:p>
            <a:pPr indent="0" lvl="0" marL="0" rtl="0" algn="l">
              <a:spcBef>
                <a:spcPts val="1200"/>
              </a:spcBef>
              <a:spcAft>
                <a:spcPts val="1200"/>
              </a:spcAft>
              <a:buSzPts val="440"/>
              <a:buNone/>
            </a:pPr>
            <a:r>
              <a:t/>
            </a:r>
            <a:endParaRPr sz="2020"/>
          </a:p>
        </p:txBody>
      </p:sp>
      <p:pic>
        <p:nvPicPr>
          <p:cNvPr descr="{&quot;color&quot;:&quot;#ffffff&quot;,&quot;height&quot;:120,&quot;text&quot;:&quot;Object function: f = \\sum\\limits_{i=1}^n\\frac{\\min\\limits_j(||v_i-w_j||)}{\\min\\limits_j(||v_i-c_j||)}\n&quot;,&quot;mathType&quot;:&quot;LaTEX&quot;}" id="209" name="Google Shape;209;p35" title="Math_Equation_Generated"/>
          <p:cNvPicPr preferRelativeResize="0"/>
          <p:nvPr/>
        </p:nvPicPr>
        <p:blipFill>
          <a:blip r:embed="rId3">
            <a:alphaModFix/>
          </a:blip>
          <a:stretch>
            <a:fillRect/>
          </a:stretch>
        </p:blipFill>
        <p:spPr>
          <a:xfrm>
            <a:off x="311700" y="1603825"/>
            <a:ext cx="4711700" cy="762000"/>
          </a:xfrm>
          <a:prstGeom prst="rect">
            <a:avLst/>
          </a:prstGeom>
          <a:noFill/>
          <a:ln>
            <a:noFill/>
          </a:ln>
        </p:spPr>
      </p:pic>
      <p:pic>
        <p:nvPicPr>
          <p:cNvPr descr="{&quot;color&quot;:&quot;#ffffff&quot;,&quot;text&quot;:&quot;subject\\:\\: to&quot;,&quot;height&quot;:120,&quot;mathType&quot;:&quot;LaTEX&quot;}" id="210" name="Google Shape;210;p35" title="Math_Equation_Generated"/>
          <p:cNvPicPr preferRelativeResize="0"/>
          <p:nvPr/>
        </p:nvPicPr>
        <p:blipFill>
          <a:blip r:embed="rId4">
            <a:alphaModFix/>
          </a:blip>
          <a:stretch>
            <a:fillRect/>
          </a:stretch>
        </p:blipFill>
        <p:spPr>
          <a:xfrm>
            <a:off x="311700" y="3264974"/>
            <a:ext cx="1226825" cy="248700"/>
          </a:xfrm>
          <a:prstGeom prst="rect">
            <a:avLst/>
          </a:prstGeom>
          <a:noFill/>
          <a:ln>
            <a:noFill/>
          </a:ln>
        </p:spPr>
      </p:pic>
      <p:pic>
        <p:nvPicPr>
          <p:cNvPr descr="{&quot;text&quot;:&quot;\\begin{cases}\n\\sum\\limits_{j=1}^mx_j = k,\\\\\nx_j\\in\\{0, 1\\},\\:\\:\\; j=1,...,m\n\\end{cases}&quot;,&quot;mathType&quot;:&quot;LaTEX&quot;,&quot;color&quot;:&quot;#ffffff&quot;,&quot;height&quot;:120}" id="211" name="Google Shape;211;p35" title="Math_Equation_Generated"/>
          <p:cNvPicPr preferRelativeResize="0"/>
          <p:nvPr/>
        </p:nvPicPr>
        <p:blipFill>
          <a:blip r:embed="rId5">
            <a:alphaModFix/>
          </a:blip>
          <a:stretch>
            <a:fillRect/>
          </a:stretch>
        </p:blipFill>
        <p:spPr>
          <a:xfrm>
            <a:off x="311700" y="3715650"/>
            <a:ext cx="3120025" cy="972475"/>
          </a:xfrm>
          <a:prstGeom prst="rect">
            <a:avLst/>
          </a:prstGeom>
          <a:noFill/>
          <a:ln>
            <a:noFill/>
          </a:ln>
        </p:spPr>
      </p:pic>
      <p:pic>
        <p:nvPicPr>
          <p:cNvPr descr="{&quot;mathType&quot;:&quot;LaTEX&quot;,&quot;text&quot;:&quot;f\\rightarrow \\max&quot;,&quot;color&quot;:&quot;#ffffff&quot;,&quot;height&quot;:120}" id="212" name="Google Shape;212;p35" title="Math_Equation_Generated"/>
          <p:cNvPicPr preferRelativeResize="0"/>
          <p:nvPr/>
        </p:nvPicPr>
        <p:blipFill>
          <a:blip r:embed="rId6">
            <a:alphaModFix/>
          </a:blip>
          <a:stretch>
            <a:fillRect/>
          </a:stretch>
        </p:blipFill>
        <p:spPr>
          <a:xfrm>
            <a:off x="311700" y="2678274"/>
            <a:ext cx="1676750" cy="384725"/>
          </a:xfrm>
          <a:prstGeom prst="rect">
            <a:avLst/>
          </a:prstGeom>
          <a:noFill/>
          <a:ln>
            <a:noFill/>
          </a:ln>
        </p:spPr>
      </p:pic>
      <p:sp>
        <p:nvSpPr>
          <p:cNvPr id="213" name="Google Shape;213;p35"/>
          <p:cNvSpPr txBox="1"/>
          <p:nvPr/>
        </p:nvSpPr>
        <p:spPr>
          <a:xfrm>
            <a:off x="4056750" y="2554525"/>
            <a:ext cx="477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CCCC"/>
                </a:solidFill>
              </a:rPr>
              <a:t>Здесь вектор </a:t>
            </a:r>
            <a:r>
              <a:rPr b="1" lang="en">
                <a:solidFill>
                  <a:srgbClr val="CCCCCC"/>
                </a:solidFill>
              </a:rPr>
              <a:t>x </a:t>
            </a:r>
            <a:r>
              <a:rPr lang="en">
                <a:solidFill>
                  <a:srgbClr val="CCCCCC"/>
                </a:solidFill>
              </a:rPr>
              <a:t>- decision variables, то есть при</a:t>
            </a:r>
            <a:endParaRPr>
              <a:solidFill>
                <a:srgbClr val="CCCCCC"/>
              </a:solidFill>
            </a:endParaRPr>
          </a:p>
          <a:p>
            <a:pPr indent="0" lvl="0" marL="0" rtl="0" algn="l">
              <a:spcBef>
                <a:spcPts val="0"/>
              </a:spcBef>
              <a:spcAft>
                <a:spcPts val="0"/>
              </a:spcAft>
              <a:buNone/>
            </a:pPr>
            <a:r>
              <a:rPr lang="en">
                <a:solidFill>
                  <a:srgbClr val="CCCCCC"/>
                </a:solidFill>
              </a:rPr>
              <a:t>кандидат</a:t>
            </a:r>
            <a:r>
              <a:rPr lang="en">
                <a:solidFill>
                  <a:srgbClr val="CCCCCC"/>
                </a:solidFill>
              </a:rPr>
              <a:t>       попадает в список победителей голосования, иначе - нет</a:t>
            </a:r>
            <a:endParaRPr>
              <a:solidFill>
                <a:srgbClr val="CCCCCC"/>
              </a:solidFill>
            </a:endParaRPr>
          </a:p>
        </p:txBody>
      </p:sp>
      <p:pic>
        <p:nvPicPr>
          <p:cNvPr descr="{&quot;mathType&quot;:&quot;LaTEX&quot;,&quot;height&quot;:120,&quot;text&quot;:&quot;x_j = 1&quot;,&quot;color&quot;:&quot;#ffffff&quot;}" id="214" name="Google Shape;214;p35" title="Math_Equation_Generated"/>
          <p:cNvPicPr preferRelativeResize="0"/>
          <p:nvPr/>
        </p:nvPicPr>
        <p:blipFill>
          <a:blip r:embed="rId7">
            <a:alphaModFix/>
          </a:blip>
          <a:stretch>
            <a:fillRect/>
          </a:stretch>
        </p:blipFill>
        <p:spPr>
          <a:xfrm>
            <a:off x="8057775" y="2658012"/>
            <a:ext cx="558737" cy="193225"/>
          </a:xfrm>
          <a:prstGeom prst="rect">
            <a:avLst/>
          </a:prstGeom>
          <a:noFill/>
          <a:ln>
            <a:noFill/>
          </a:ln>
        </p:spPr>
      </p:pic>
      <p:pic>
        <p:nvPicPr>
          <p:cNvPr descr="{&quot;text&quot;:&quot;c_j &quot;,&quot;color&quot;:&quot;#ffffff&quot;,&quot;mathType&quot;:&quot;LaTEX&quot;,&quot;height&quot;:120}" id="215" name="Google Shape;215;p35" title="Math_Equation_Generated"/>
          <p:cNvPicPr preferRelativeResize="0"/>
          <p:nvPr/>
        </p:nvPicPr>
        <p:blipFill>
          <a:blip r:embed="rId8">
            <a:alphaModFix/>
          </a:blip>
          <a:stretch>
            <a:fillRect/>
          </a:stretch>
        </p:blipFill>
        <p:spPr>
          <a:xfrm>
            <a:off x="4985250" y="2909275"/>
            <a:ext cx="210925" cy="193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136625"/>
            <a:ext cx="4824900" cy="88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 optimization: pruning the search space</a:t>
            </a:r>
            <a:endParaRPr/>
          </a:p>
        </p:txBody>
      </p:sp>
      <p:sp>
        <p:nvSpPr>
          <p:cNvPr id="221" name="Google Shape;221;p36"/>
          <p:cNvSpPr txBox="1"/>
          <p:nvPr>
            <p:ph idx="1" type="body"/>
          </p:nvPr>
        </p:nvSpPr>
        <p:spPr>
          <a:xfrm>
            <a:off x="311700" y="1152475"/>
            <a:ext cx="4715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Очищение поискового пространства от “плохих” кандидатов</a:t>
            </a:r>
            <a:endParaRPr/>
          </a:p>
          <a:p>
            <a:pPr indent="-342900" lvl="0" marL="457200" rtl="0" algn="l">
              <a:spcBef>
                <a:spcPts val="1200"/>
              </a:spcBef>
              <a:spcAft>
                <a:spcPts val="0"/>
              </a:spcAft>
              <a:buSzPts val="1800"/>
              <a:buChar char="●"/>
            </a:pPr>
            <a:r>
              <a:rPr lang="en"/>
              <a:t>Удаление кандидатов с PS = 0</a:t>
            </a:r>
            <a:endParaRPr/>
          </a:p>
          <a:p>
            <a:pPr indent="-342900" lvl="0" marL="457200" rtl="0" algn="l">
              <a:spcBef>
                <a:spcPts val="0"/>
              </a:spcBef>
              <a:spcAft>
                <a:spcPts val="0"/>
              </a:spcAft>
              <a:buSzPts val="1800"/>
              <a:buChar char="●"/>
            </a:pPr>
            <a:r>
              <a:rPr lang="en"/>
              <a:t>Удаление кандидатов с BS &gt; 0.7|V||C|</a:t>
            </a:r>
            <a:endParaRPr/>
          </a:p>
          <a:p>
            <a:pPr indent="-342900" lvl="0" marL="457200" rtl="0" algn="l">
              <a:spcBef>
                <a:spcPts val="0"/>
              </a:spcBef>
              <a:spcAft>
                <a:spcPts val="0"/>
              </a:spcAft>
              <a:buSzPts val="1800"/>
              <a:buChar char="●"/>
            </a:pPr>
            <a:r>
              <a:rPr lang="en"/>
              <a:t>Удаление кандидатов расположенных ближе 0.75MeanDist к кандидату с бОльшим PS</a:t>
            </a:r>
            <a:endParaRPr/>
          </a:p>
        </p:txBody>
      </p:sp>
      <p:pic>
        <p:nvPicPr>
          <p:cNvPr id="222" name="Google Shape;222;p36"/>
          <p:cNvPicPr preferRelativeResize="0"/>
          <p:nvPr/>
        </p:nvPicPr>
        <p:blipFill>
          <a:blip r:embed="rId3">
            <a:alphaModFix/>
          </a:blip>
          <a:stretch>
            <a:fillRect/>
          </a:stretch>
        </p:blipFill>
        <p:spPr>
          <a:xfrm>
            <a:off x="5204080" y="0"/>
            <a:ext cx="3939921"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 optimization</a:t>
            </a:r>
            <a:endParaRPr/>
          </a:p>
        </p:txBody>
      </p:sp>
      <p:sp>
        <p:nvSpPr>
          <p:cNvPr id="228" name="Google Shape;22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В качестве первого метода возьмём local search или же neighbouring:</a:t>
            </a:r>
            <a:endParaRPr/>
          </a:p>
          <a:p>
            <a:pPr indent="0" lvl="0" marL="0" rtl="0" algn="l">
              <a:spcBef>
                <a:spcPts val="1200"/>
              </a:spcBef>
              <a:spcAft>
                <a:spcPts val="0"/>
              </a:spcAft>
              <a:buNone/>
            </a:pPr>
            <a:r>
              <a:rPr lang="en"/>
              <a:t>Сначала необходимо каким-то способом выбрать комитет</a:t>
            </a:r>
            <a:endParaRPr/>
          </a:p>
          <a:p>
            <a:pPr indent="0" lvl="0" marL="0" rtl="0" algn="l">
              <a:spcBef>
                <a:spcPts val="1200"/>
              </a:spcBef>
              <a:spcAft>
                <a:spcPts val="0"/>
              </a:spcAft>
              <a:buNone/>
            </a:pPr>
            <a:r>
              <a:rPr lang="en"/>
              <a:t>Далее для каждого победителя рассматриваем его соседей - невыбранных кандидатов в определённом радиусе вокруг, считаем для каждого из них, если передать место в комитете от текущего победителя текущему кандидату, таким образом находим в этом радиусе лучшего кандидата, увеличивающего скор наибольшим образом</a:t>
            </a:r>
            <a:endParaRPr/>
          </a:p>
          <a:p>
            <a:pPr indent="0" lvl="0" marL="0" rtl="0" algn="l">
              <a:spcBef>
                <a:spcPts val="1200"/>
              </a:spcBef>
              <a:spcAft>
                <a:spcPts val="1200"/>
              </a:spcAft>
              <a:buNone/>
            </a:pPr>
            <a:r>
              <a:rPr lang="en"/>
              <a:t>Это должно работать, так как в классе movie selecting голосование довольно локальное: избирателя волнуют ближайший кандидат и ближайший победитель, если сменить внутри небольшого радиуса победителя, это не изменит скор у избирателей, находящихся настолько далеко, что ни один из рассматриваемых кандидатов для них не является ближайшем, при этом внутри своего радиуса можно неплохо изменить ситуацию и определить победителя более оптимально, остаётся одна небольшая проблема….</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…как выбрать начальный комитет?</a:t>
            </a:r>
            <a:endParaRPr/>
          </a:p>
        </p:txBody>
      </p:sp>
      <p:sp>
        <p:nvSpPr>
          <p:cNvPr id="234" name="Google Shape;23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Случайная выборка размера k из множества кандидатов</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Свойства правил</a:t>
            </a:r>
            <a:endParaRPr/>
          </a:p>
        </p:txBody>
      </p:sp>
      <p:sp>
        <p:nvSpPr>
          <p:cNvPr id="240" name="Google Shape;24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6" name="Google Shape;24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40"/>
          <p:cNvPicPr preferRelativeResize="0"/>
          <p:nvPr/>
        </p:nvPicPr>
        <p:blipFill>
          <a:blip r:embed="rId3">
            <a:alphaModFix/>
          </a:blip>
          <a:stretch>
            <a:fillRect/>
          </a:stretch>
        </p:blipFill>
        <p:spPr>
          <a:xfrm>
            <a:off x="4000500" y="0"/>
            <a:ext cx="5143500" cy="5143500"/>
          </a:xfrm>
          <a:prstGeom prst="rect">
            <a:avLst/>
          </a:prstGeom>
          <a:noFill/>
          <a:ln>
            <a:noFill/>
          </a:ln>
        </p:spPr>
      </p:pic>
      <p:pic>
        <p:nvPicPr>
          <p:cNvPr id="248" name="Google Shape;248;p40"/>
          <p:cNvPicPr preferRelativeResize="0"/>
          <p:nvPr/>
        </p:nvPicPr>
        <p:blipFill>
          <a:blip r:embed="rId4">
            <a:alphaModFix/>
          </a:blip>
          <a:stretch>
            <a:fillRect/>
          </a:stretch>
        </p:blipFill>
        <p:spPr>
          <a:xfrm>
            <a:off x="233013" y="156300"/>
            <a:ext cx="3667125" cy="167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4" name="Google Shape;25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5" name="Google Shape;255;p41"/>
          <p:cNvPicPr preferRelativeResize="0"/>
          <p:nvPr/>
        </p:nvPicPr>
        <p:blipFill>
          <a:blip r:embed="rId3">
            <a:alphaModFix/>
          </a:blip>
          <a:stretch>
            <a:fillRect/>
          </a:stretch>
        </p:blipFill>
        <p:spPr>
          <a:xfrm>
            <a:off x="4000500" y="0"/>
            <a:ext cx="5143500" cy="5143500"/>
          </a:xfrm>
          <a:prstGeom prst="rect">
            <a:avLst/>
          </a:prstGeom>
          <a:noFill/>
          <a:ln>
            <a:noFill/>
          </a:ln>
        </p:spPr>
      </p:pic>
      <p:pic>
        <p:nvPicPr>
          <p:cNvPr id="256" name="Google Shape;256;p41"/>
          <p:cNvPicPr preferRelativeResize="0"/>
          <p:nvPr/>
        </p:nvPicPr>
        <p:blipFill>
          <a:blip r:embed="rId4">
            <a:alphaModFix/>
          </a:blip>
          <a:stretch>
            <a:fillRect/>
          </a:stretch>
        </p:blipFill>
        <p:spPr>
          <a:xfrm>
            <a:off x="130588" y="252025"/>
            <a:ext cx="4276725" cy="43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Multiwinner voting (неформально)</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Выборы </a:t>
            </a:r>
            <a:r>
              <a:rPr i="1" lang="en"/>
              <a:t>избирателями </a:t>
            </a:r>
            <a:r>
              <a:rPr lang="en"/>
              <a:t>среди множества кандидатов, к-подмножество которого объявляется победителями голосования</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2" name="Google Shape;26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42"/>
          <p:cNvPicPr preferRelativeResize="0"/>
          <p:nvPr/>
        </p:nvPicPr>
        <p:blipFill>
          <a:blip r:embed="rId3">
            <a:alphaModFix/>
          </a:blip>
          <a:stretch>
            <a:fillRect/>
          </a:stretch>
        </p:blipFill>
        <p:spPr>
          <a:xfrm>
            <a:off x="4000500" y="0"/>
            <a:ext cx="5143500" cy="5143500"/>
          </a:xfrm>
          <a:prstGeom prst="rect">
            <a:avLst/>
          </a:prstGeom>
          <a:noFill/>
          <a:ln>
            <a:noFill/>
          </a:ln>
        </p:spPr>
      </p:pic>
      <p:pic>
        <p:nvPicPr>
          <p:cNvPr id="264" name="Google Shape;264;p42"/>
          <p:cNvPicPr preferRelativeResize="0"/>
          <p:nvPr/>
        </p:nvPicPr>
        <p:blipFill>
          <a:blip r:embed="rId4">
            <a:alphaModFix/>
          </a:blip>
          <a:stretch>
            <a:fillRect/>
          </a:stretch>
        </p:blipFill>
        <p:spPr>
          <a:xfrm>
            <a:off x="173188" y="852538"/>
            <a:ext cx="4010025" cy="409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0" name="Google Shape;27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1" name="Google Shape;271;p43"/>
          <p:cNvPicPr preferRelativeResize="0"/>
          <p:nvPr/>
        </p:nvPicPr>
        <p:blipFill>
          <a:blip r:embed="rId3">
            <a:alphaModFix/>
          </a:blip>
          <a:stretch>
            <a:fillRect/>
          </a:stretch>
        </p:blipFill>
        <p:spPr>
          <a:xfrm>
            <a:off x="4000500" y="0"/>
            <a:ext cx="5143500" cy="5143500"/>
          </a:xfrm>
          <a:prstGeom prst="rect">
            <a:avLst/>
          </a:prstGeom>
          <a:noFill/>
          <a:ln>
            <a:noFill/>
          </a:ln>
        </p:spPr>
      </p:pic>
      <p:pic>
        <p:nvPicPr>
          <p:cNvPr id="272" name="Google Shape;272;p43"/>
          <p:cNvPicPr preferRelativeResize="0"/>
          <p:nvPr/>
        </p:nvPicPr>
        <p:blipFill>
          <a:blip r:embed="rId4">
            <a:alphaModFix/>
          </a:blip>
          <a:stretch>
            <a:fillRect/>
          </a:stretch>
        </p:blipFill>
        <p:spPr>
          <a:xfrm>
            <a:off x="347850" y="527250"/>
            <a:ext cx="3427600" cy="408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8" name="Google Shape;27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9" name="Google Shape;279;p44"/>
          <p:cNvPicPr preferRelativeResize="0"/>
          <p:nvPr/>
        </p:nvPicPr>
        <p:blipFill>
          <a:blip r:embed="rId3">
            <a:alphaModFix/>
          </a:blip>
          <a:stretch>
            <a:fillRect/>
          </a:stretch>
        </p:blipFill>
        <p:spPr>
          <a:xfrm>
            <a:off x="4000500" y="0"/>
            <a:ext cx="5143500" cy="5143500"/>
          </a:xfrm>
          <a:prstGeom prst="rect">
            <a:avLst/>
          </a:prstGeom>
          <a:noFill/>
          <a:ln>
            <a:noFill/>
          </a:ln>
        </p:spPr>
      </p:pic>
      <p:pic>
        <p:nvPicPr>
          <p:cNvPr id="280" name="Google Shape;280;p44"/>
          <p:cNvPicPr preferRelativeResize="0"/>
          <p:nvPr/>
        </p:nvPicPr>
        <p:blipFill>
          <a:blip r:embed="rId4">
            <a:alphaModFix/>
          </a:blip>
          <a:stretch>
            <a:fillRect/>
          </a:stretch>
        </p:blipFill>
        <p:spPr>
          <a:xfrm>
            <a:off x="173350" y="535400"/>
            <a:ext cx="4039464" cy="482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Близкие кандидаты</a:t>
            </a:r>
            <a:endParaRPr/>
          </a:p>
        </p:txBody>
      </p:sp>
      <p:sp>
        <p:nvSpPr>
          <p:cNvPr id="286" name="Google Shape;28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Рассмотрим случай, когда существует пара кандидатов (c_1, c_2), расстояние между которыми мало относительно среднего расстояния между кандидатами. В таком случае в рейтингах большинства избирателей c_1  и c_2 будут располагаться рядом, посмотрим, как это отразится на победителях в разных правилах подсчёта:</a:t>
            </a:r>
            <a:endParaRPr/>
          </a:p>
          <a:p>
            <a:pPr indent="-308610" lvl="0" marL="457200" rtl="0" algn="l">
              <a:spcBef>
                <a:spcPts val="1200"/>
              </a:spcBef>
              <a:spcAft>
                <a:spcPts val="0"/>
              </a:spcAft>
              <a:buSzPct val="100000"/>
              <a:buChar char="●"/>
            </a:pPr>
            <a:r>
              <a:rPr lang="en"/>
              <a:t>K-approval: так как здесь имеет значение, насколько часто кандидат попадает в первые k позиций, с большой вероятностью c_1 и c_2 будут либо вместе попадать в первые k позиций, либо не попадать, поэтому для этого правила большая вероятность того, что близкие кандидаты победят вместе (либо вместе не победят)</a:t>
            </a:r>
            <a:endParaRPr/>
          </a:p>
          <a:p>
            <a:pPr indent="-308610" lvl="0" marL="457200" rtl="0" algn="l">
              <a:spcBef>
                <a:spcPts val="0"/>
              </a:spcBef>
              <a:spcAft>
                <a:spcPts val="0"/>
              </a:spcAft>
              <a:buSzPct val="100000"/>
              <a:buChar char="●"/>
            </a:pPr>
            <a:r>
              <a:rPr lang="en"/>
              <a:t>k-Borda: здесь схожая с предыдущим правилом ситуация, так как имеют значения позиции кандидата в списках избирателей, а у близких кандидатов в большинстве списков будут близкие позиции</a:t>
            </a:r>
            <a:endParaRPr/>
          </a:p>
          <a:p>
            <a:pPr indent="-308610" lvl="0" marL="457200" rtl="0" algn="l">
              <a:spcBef>
                <a:spcPts val="0"/>
              </a:spcBef>
              <a:spcAft>
                <a:spcPts val="0"/>
              </a:spcAft>
              <a:buSzPct val="100000"/>
              <a:buChar char="●"/>
            </a:pPr>
            <a:r>
              <a:rPr lang="en"/>
              <a:t>SNTV: в этом правиле важны только первые позиции в списках избирателей, а близкие кандидаты будут конкурировать друг с другом за первые места у ближайших избирателей, значит с большой вероятностью ни c_1, ни c_2 не войдут в комитет.</a:t>
            </a:r>
            <a:endParaRPr/>
          </a:p>
          <a:p>
            <a:pPr indent="-308610" lvl="0" marL="457200" rtl="0" algn="l">
              <a:spcBef>
                <a:spcPts val="0"/>
              </a:spcBef>
              <a:spcAft>
                <a:spcPts val="0"/>
              </a:spcAft>
              <a:buSzPct val="100000"/>
              <a:buChar char="●"/>
            </a:pPr>
            <a:r>
              <a:rPr lang="en"/>
              <a:t>STV: здесь больше шансов пройти для одного из двух близких кандидатов, так как один из них может быть удалён из-за малого PS, тогда все голоса перейдут ко второму как к ближайшему по позиции</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Посмотрим некоторые примеры определения комитета</a:t>
            </a:r>
            <a:endParaRPr/>
          </a:p>
        </p:txBody>
      </p:sp>
      <p:sp>
        <p:nvSpPr>
          <p:cNvPr id="292" name="Google Shape;29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a:t>
            </a:r>
            <a:endParaRPr/>
          </a:p>
        </p:txBody>
      </p:sp>
      <p:sp>
        <p:nvSpPr>
          <p:cNvPr id="298" name="Google Shape;298;p4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10000 voters</a:t>
            </a:r>
            <a:endParaRPr/>
          </a:p>
          <a:p>
            <a:pPr indent="0" lvl="0" marL="0" rtl="0" algn="l">
              <a:spcBef>
                <a:spcPts val="1200"/>
              </a:spcBef>
              <a:spcAft>
                <a:spcPts val="0"/>
              </a:spcAft>
              <a:buNone/>
            </a:pPr>
            <a:r>
              <a:rPr lang="en"/>
              <a:t>500 candidates</a:t>
            </a:r>
            <a:endParaRPr/>
          </a:p>
          <a:p>
            <a:pPr indent="0" lvl="0" marL="0" rtl="0" algn="l">
              <a:spcBef>
                <a:spcPts val="1200"/>
              </a:spcBef>
              <a:spcAft>
                <a:spcPts val="0"/>
              </a:spcAft>
              <a:buNone/>
            </a:pPr>
            <a:r>
              <a:rPr lang="en"/>
              <a:t>20 in committee</a:t>
            </a:r>
            <a:endParaRPr/>
          </a:p>
          <a:p>
            <a:pPr indent="0" lvl="0" marL="0" rtl="0" algn="l">
              <a:spcBef>
                <a:spcPts val="1200"/>
              </a:spcBef>
              <a:spcAft>
                <a:spcPts val="0"/>
              </a:spcAft>
              <a:buNone/>
            </a:pPr>
            <a:r>
              <a:rPr lang="en"/>
              <a:t>voters ~ N(0, 7)</a:t>
            </a:r>
            <a:endParaRPr/>
          </a:p>
          <a:p>
            <a:pPr indent="0" lvl="0" marL="0" rtl="0" algn="l">
              <a:spcBef>
                <a:spcPts val="1200"/>
              </a:spcBef>
              <a:spcAft>
                <a:spcPts val="1200"/>
              </a:spcAft>
              <a:buNone/>
            </a:pPr>
            <a:r>
              <a:rPr lang="en"/>
              <a:t>candidates ~ N(0, 3)</a:t>
            </a:r>
            <a:endParaRPr/>
          </a:p>
        </p:txBody>
      </p:sp>
      <p:pic>
        <p:nvPicPr>
          <p:cNvPr id="299" name="Google Shape;299;p47"/>
          <p:cNvPicPr preferRelativeResize="0"/>
          <p:nvPr/>
        </p:nvPicPr>
        <p:blipFill>
          <a:blip r:embed="rId3">
            <a:alphaModFix/>
          </a:blip>
          <a:stretch>
            <a:fillRect/>
          </a:stretch>
        </p:blipFill>
        <p:spPr>
          <a:xfrm>
            <a:off x="5001200" y="1017725"/>
            <a:ext cx="3901250" cy="3901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311713" y="197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305" name="Google Shape;305;p48"/>
          <p:cNvPicPr preferRelativeResize="0"/>
          <p:nvPr/>
        </p:nvPicPr>
        <p:blipFill>
          <a:blip r:embed="rId3">
            <a:alphaModFix/>
          </a:blip>
          <a:stretch>
            <a:fillRect/>
          </a:stretch>
        </p:blipFill>
        <p:spPr>
          <a:xfrm>
            <a:off x="0" y="1339663"/>
            <a:ext cx="3033575" cy="3033575"/>
          </a:xfrm>
          <a:prstGeom prst="rect">
            <a:avLst/>
          </a:prstGeom>
          <a:noFill/>
          <a:ln>
            <a:noFill/>
          </a:ln>
        </p:spPr>
      </p:pic>
      <p:pic>
        <p:nvPicPr>
          <p:cNvPr id="306" name="Google Shape;306;p48"/>
          <p:cNvPicPr preferRelativeResize="0"/>
          <p:nvPr/>
        </p:nvPicPr>
        <p:blipFill>
          <a:blip r:embed="rId4">
            <a:alphaModFix/>
          </a:blip>
          <a:stretch>
            <a:fillRect/>
          </a:stretch>
        </p:blipFill>
        <p:spPr>
          <a:xfrm>
            <a:off x="3055213" y="1339650"/>
            <a:ext cx="3033575" cy="3033575"/>
          </a:xfrm>
          <a:prstGeom prst="rect">
            <a:avLst/>
          </a:prstGeom>
          <a:noFill/>
          <a:ln>
            <a:noFill/>
          </a:ln>
        </p:spPr>
      </p:pic>
      <p:pic>
        <p:nvPicPr>
          <p:cNvPr id="307" name="Google Shape;307;p48"/>
          <p:cNvPicPr preferRelativeResize="0"/>
          <p:nvPr/>
        </p:nvPicPr>
        <p:blipFill>
          <a:blip r:embed="rId5">
            <a:alphaModFix/>
          </a:blip>
          <a:stretch>
            <a:fillRect/>
          </a:stretch>
        </p:blipFill>
        <p:spPr>
          <a:xfrm>
            <a:off x="6110425" y="1339650"/>
            <a:ext cx="3033575" cy="3033575"/>
          </a:xfrm>
          <a:prstGeom prst="rect">
            <a:avLst/>
          </a:prstGeom>
          <a:noFill/>
          <a:ln>
            <a:noFill/>
          </a:ln>
        </p:spPr>
      </p:pic>
      <p:sp>
        <p:nvSpPr>
          <p:cNvPr id="308" name="Google Shape;308;p48"/>
          <p:cNvSpPr txBox="1"/>
          <p:nvPr/>
        </p:nvSpPr>
        <p:spPr>
          <a:xfrm>
            <a:off x="1106238" y="770263"/>
            <a:ext cx="821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Bloc</a:t>
            </a:r>
            <a:endParaRPr sz="2500">
              <a:solidFill>
                <a:schemeClr val="dk1"/>
              </a:solidFill>
            </a:endParaRPr>
          </a:p>
        </p:txBody>
      </p:sp>
      <p:sp>
        <p:nvSpPr>
          <p:cNvPr id="309" name="Google Shape;309;p48"/>
          <p:cNvSpPr txBox="1"/>
          <p:nvPr/>
        </p:nvSpPr>
        <p:spPr>
          <a:xfrm>
            <a:off x="3867450" y="770263"/>
            <a:ext cx="1409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k-Borda</a:t>
            </a:r>
            <a:endParaRPr sz="2500">
              <a:solidFill>
                <a:schemeClr val="dk1"/>
              </a:solidFill>
            </a:endParaRPr>
          </a:p>
        </p:txBody>
      </p:sp>
      <p:sp>
        <p:nvSpPr>
          <p:cNvPr id="310" name="Google Shape;310;p48"/>
          <p:cNvSpPr txBox="1"/>
          <p:nvPr/>
        </p:nvSpPr>
        <p:spPr>
          <a:xfrm>
            <a:off x="7100554" y="770263"/>
            <a:ext cx="1053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SNTV</a:t>
            </a:r>
            <a:endParaRPr sz="2500">
              <a:solidFill>
                <a:schemeClr val="dk1"/>
              </a:solidFill>
            </a:endParaRPr>
          </a:p>
        </p:txBody>
      </p:sp>
      <p:sp>
        <p:nvSpPr>
          <p:cNvPr id="311" name="Google Shape;311;p48"/>
          <p:cNvSpPr txBox="1"/>
          <p:nvPr/>
        </p:nvSpPr>
        <p:spPr>
          <a:xfrm>
            <a:off x="1106225" y="4460988"/>
            <a:ext cx="8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0.121</a:t>
            </a:r>
            <a:endParaRPr sz="2500">
              <a:solidFill>
                <a:schemeClr val="dk1"/>
              </a:solidFill>
            </a:endParaRPr>
          </a:p>
        </p:txBody>
      </p:sp>
      <p:sp>
        <p:nvSpPr>
          <p:cNvPr id="312" name="Google Shape;312;p48"/>
          <p:cNvSpPr txBox="1"/>
          <p:nvPr/>
        </p:nvSpPr>
        <p:spPr>
          <a:xfrm>
            <a:off x="4161438" y="4431938"/>
            <a:ext cx="8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0.043</a:t>
            </a:r>
            <a:endParaRPr sz="2500">
              <a:solidFill>
                <a:schemeClr val="dk1"/>
              </a:solidFill>
            </a:endParaRPr>
          </a:p>
        </p:txBody>
      </p:sp>
      <p:sp>
        <p:nvSpPr>
          <p:cNvPr id="313" name="Google Shape;313;p48"/>
          <p:cNvSpPr txBox="1"/>
          <p:nvPr/>
        </p:nvSpPr>
        <p:spPr>
          <a:xfrm>
            <a:off x="7216663" y="4431938"/>
            <a:ext cx="8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0.298</a:t>
            </a:r>
            <a:endParaRPr sz="18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311700" y="162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Зависимость максимально достижимого значения Score от отношения числа победителей к числу кандидатов</a:t>
            </a:r>
            <a:endParaRPr/>
          </a:p>
        </p:txBody>
      </p:sp>
      <p:sp>
        <p:nvSpPr>
          <p:cNvPr id="319" name="Google Shape;319;p49"/>
          <p:cNvSpPr txBox="1"/>
          <p:nvPr>
            <p:ph idx="1" type="body"/>
          </p:nvPr>
        </p:nvSpPr>
        <p:spPr>
          <a:xfrm>
            <a:off x="311700" y="1502225"/>
            <a:ext cx="8520600" cy="306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Кажется логичным, что чем больший процент кандидатов побеждает, тем выше должна быть удовлетворённость избирателей, ведь добавление каждого нового победителя увеличивает скор у избирателей, как </a:t>
            </a:r>
            <a:r>
              <a:rPr lang="en"/>
              <a:t>для тех, у кого он был ближайшим кандидатом, так и для тех, чей ближайший победитель дальше нового члена комитета, но пока непонятен конкретный характер зависимости, ведь распределение случайно, случайно и каждое расстояние между избирателем и кандидатом, поэтому случайна и добавка к скору с добавлением нового победителя, не так ли?</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Не совсем так….</a:t>
            </a:r>
            <a:endParaRPr/>
          </a:p>
        </p:txBody>
      </p:sp>
      <p:pic>
        <p:nvPicPr>
          <p:cNvPr id="325" name="Google Shape;325;p50"/>
          <p:cNvPicPr preferRelativeResize="0"/>
          <p:nvPr/>
        </p:nvPicPr>
        <p:blipFill>
          <a:blip r:embed="rId3">
            <a:alphaModFix/>
          </a:blip>
          <a:stretch>
            <a:fillRect/>
          </a:stretch>
        </p:blipFill>
        <p:spPr>
          <a:xfrm>
            <a:off x="4000500" y="0"/>
            <a:ext cx="5143501" cy="5143501"/>
          </a:xfrm>
          <a:prstGeom prst="rect">
            <a:avLst/>
          </a:prstGeom>
          <a:noFill/>
          <a:ln>
            <a:noFill/>
          </a:ln>
        </p:spPr>
      </p:pic>
      <p:sp>
        <p:nvSpPr>
          <p:cNvPr id="326" name="Google Shape;326;p50"/>
          <p:cNvSpPr txBox="1"/>
          <p:nvPr>
            <p:ph idx="1" type="body"/>
          </p:nvPr>
        </p:nvSpPr>
        <p:spPr>
          <a:xfrm>
            <a:off x="311700" y="1152475"/>
            <a:ext cx="3578100" cy="373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Оказывается  максимально доступный для конкретного распределения скор зависит от отношения k/|C| всегда по конкретному закону</a:t>
            </a:r>
            <a:endParaRPr/>
          </a:p>
        </p:txBody>
      </p:sp>
      <p:sp>
        <p:nvSpPr>
          <p:cNvPr id="327" name="Google Shape;327;p50"/>
          <p:cNvSpPr txBox="1"/>
          <p:nvPr/>
        </p:nvSpPr>
        <p:spPr>
          <a:xfrm>
            <a:off x="5559000" y="130625"/>
            <a:ext cx="18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График надо менять</a:t>
            </a:r>
            <a:endParaRPr/>
          </a:p>
        </p:txBody>
      </p:sp>
      <p:sp>
        <p:nvSpPr>
          <p:cNvPr id="328" name="Google Shape;328;p50"/>
          <p:cNvSpPr txBox="1"/>
          <p:nvPr/>
        </p:nvSpPr>
        <p:spPr>
          <a:xfrm rot="-5400000">
            <a:off x="3744675" y="2322300"/>
            <a:ext cx="104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Max score</a:t>
            </a:r>
            <a:endParaRPr/>
          </a:p>
        </p:txBody>
      </p:sp>
      <p:sp>
        <p:nvSpPr>
          <p:cNvPr id="329" name="Google Shape;329;p50"/>
          <p:cNvSpPr txBox="1"/>
          <p:nvPr/>
        </p:nvSpPr>
        <p:spPr>
          <a:xfrm>
            <a:off x="696600" y="4085800"/>
            <a:ext cx="3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descr="{&quot;height&quot;:120,&quot;mathType&quot;:&quot;LaTEX&quot;,&quot;color&quot;:&quot;#000000&quot;,&quot;text&quot;:&quot;\\frac{k}{|C|}&quot;}" id="330" name="Google Shape;330;p50" title="Math_Equation_Generated"/>
          <p:cNvPicPr preferRelativeResize="0"/>
          <p:nvPr/>
        </p:nvPicPr>
        <p:blipFill>
          <a:blip r:embed="rId4">
            <a:alphaModFix/>
          </a:blip>
          <a:stretch>
            <a:fillRect/>
          </a:stretch>
        </p:blipFill>
        <p:spPr>
          <a:xfrm>
            <a:off x="6439735" y="4679800"/>
            <a:ext cx="380190" cy="400200"/>
          </a:xfrm>
          <a:prstGeom prst="rect">
            <a:avLst/>
          </a:prstGeom>
          <a:noFill/>
          <a:ln>
            <a:noFill/>
          </a:ln>
        </p:spPr>
      </p:pic>
      <p:sp>
        <p:nvSpPr>
          <p:cNvPr id="331" name="Google Shape;331;p50"/>
          <p:cNvSpPr txBox="1"/>
          <p:nvPr/>
        </p:nvSpPr>
        <p:spPr>
          <a:xfrm>
            <a:off x="5914575" y="2431150"/>
            <a:ext cx="2837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Точки - решения задачи подбора</a:t>
            </a:r>
            <a:endParaRPr sz="1300"/>
          </a:p>
          <a:p>
            <a:pPr indent="0" lvl="0" marL="0" rtl="0" algn="l">
              <a:spcBef>
                <a:spcPts val="0"/>
              </a:spcBef>
              <a:spcAft>
                <a:spcPts val="0"/>
              </a:spcAft>
              <a:buNone/>
            </a:pPr>
            <a:r>
              <a:rPr lang="en" sz="1300"/>
              <a:t>Линия - аппроксимация</a:t>
            </a:r>
            <a:endParaRPr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Этот закон….</a:t>
            </a:r>
            <a:endParaRPr/>
          </a:p>
        </p:txBody>
      </p:sp>
      <p:sp>
        <p:nvSpPr>
          <p:cNvPr id="337" name="Google Shape;337;p51"/>
          <p:cNvSpPr txBox="1"/>
          <p:nvPr>
            <p:ph idx="1" type="body"/>
          </p:nvPr>
        </p:nvSpPr>
        <p:spPr>
          <a:xfrm>
            <a:off x="311700" y="2235200"/>
            <a:ext cx="3477900" cy="2333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450">
                <a:solidFill>
                  <a:srgbClr val="D9D9D9"/>
                </a:solidFill>
              </a:rPr>
              <a:t>Где</a:t>
            </a:r>
            <a:endParaRPr sz="1450">
              <a:solidFill>
                <a:srgbClr val="D9D9D9"/>
              </a:solidFill>
            </a:endParaRPr>
          </a:p>
          <a:p>
            <a:pPr indent="0" lvl="0" marL="0" rtl="0" algn="l">
              <a:lnSpc>
                <a:spcPct val="95000"/>
              </a:lnSpc>
              <a:spcBef>
                <a:spcPts val="1200"/>
              </a:spcBef>
              <a:spcAft>
                <a:spcPts val="0"/>
              </a:spcAft>
              <a:buNone/>
            </a:pPr>
            <a:r>
              <a:rPr lang="en" sz="1450">
                <a:solidFill>
                  <a:srgbClr val="D9D9D9"/>
                </a:solidFill>
              </a:rPr>
              <a:t>a = </a:t>
            </a:r>
            <a:r>
              <a:rPr lang="en" sz="1450">
                <a:solidFill>
                  <a:srgbClr val="D9D9D9"/>
                </a:solidFill>
              </a:rPr>
              <a:t>-0.31719287263569135</a:t>
            </a:r>
            <a:endParaRPr sz="1450">
              <a:solidFill>
                <a:srgbClr val="D9D9D9"/>
              </a:solidFill>
            </a:endParaRPr>
          </a:p>
          <a:p>
            <a:pPr indent="0" lvl="0" marL="0" rtl="0" algn="l">
              <a:lnSpc>
                <a:spcPct val="95000"/>
              </a:lnSpc>
              <a:spcBef>
                <a:spcPts val="1200"/>
              </a:spcBef>
              <a:spcAft>
                <a:spcPts val="0"/>
              </a:spcAft>
              <a:buNone/>
            </a:pPr>
            <a:r>
              <a:rPr lang="en" sz="1450">
                <a:solidFill>
                  <a:srgbClr val="D9D9D9"/>
                </a:solidFill>
              </a:rPr>
              <a:t>b = 0.31549858529141006</a:t>
            </a:r>
            <a:endParaRPr sz="1450">
              <a:solidFill>
                <a:srgbClr val="D9D9D9"/>
              </a:solidFill>
            </a:endParaRPr>
          </a:p>
          <a:p>
            <a:pPr indent="0" lvl="0" marL="0" rtl="0" algn="l">
              <a:lnSpc>
                <a:spcPct val="95000"/>
              </a:lnSpc>
              <a:spcBef>
                <a:spcPts val="1200"/>
              </a:spcBef>
              <a:spcAft>
                <a:spcPts val="0"/>
              </a:spcAft>
              <a:buNone/>
            </a:pPr>
            <a:r>
              <a:t/>
            </a:r>
            <a:endParaRPr sz="1450">
              <a:solidFill>
                <a:srgbClr val="D9D9D9"/>
              </a:solidFill>
            </a:endParaRPr>
          </a:p>
          <a:p>
            <a:pPr indent="0" lvl="0" marL="0" rtl="0" algn="l">
              <a:lnSpc>
                <a:spcPct val="95000"/>
              </a:lnSpc>
              <a:spcBef>
                <a:spcPts val="1200"/>
              </a:spcBef>
              <a:spcAft>
                <a:spcPts val="0"/>
              </a:spcAft>
              <a:buNone/>
            </a:pPr>
            <a:r>
              <a:rPr lang="en" sz="1450">
                <a:solidFill>
                  <a:srgbClr val="D9D9D9"/>
                </a:solidFill>
              </a:rPr>
              <a:t>В данном случае</a:t>
            </a:r>
            <a:endParaRPr sz="1450">
              <a:solidFill>
                <a:srgbClr val="D9D9D9"/>
              </a:solidFill>
            </a:endParaRPr>
          </a:p>
          <a:p>
            <a:pPr indent="0" lvl="0" marL="0" rtl="0" algn="l">
              <a:lnSpc>
                <a:spcPct val="95000"/>
              </a:lnSpc>
              <a:spcBef>
                <a:spcPts val="1200"/>
              </a:spcBef>
              <a:spcAft>
                <a:spcPts val="1200"/>
              </a:spcAft>
              <a:buNone/>
            </a:pPr>
            <a:r>
              <a:t/>
            </a:r>
            <a:endParaRPr sz="2200">
              <a:solidFill>
                <a:srgbClr val="D9D9D9"/>
              </a:solidFill>
            </a:endParaRPr>
          </a:p>
        </p:txBody>
      </p:sp>
      <p:pic>
        <p:nvPicPr>
          <p:cNvPr id="338" name="Google Shape;338;p51"/>
          <p:cNvPicPr preferRelativeResize="0"/>
          <p:nvPr/>
        </p:nvPicPr>
        <p:blipFill>
          <a:blip r:embed="rId3">
            <a:alphaModFix/>
          </a:blip>
          <a:stretch>
            <a:fillRect/>
          </a:stretch>
        </p:blipFill>
        <p:spPr>
          <a:xfrm>
            <a:off x="4000500" y="0"/>
            <a:ext cx="5143501" cy="5143501"/>
          </a:xfrm>
          <a:prstGeom prst="rect">
            <a:avLst/>
          </a:prstGeom>
          <a:noFill/>
          <a:ln>
            <a:noFill/>
          </a:ln>
        </p:spPr>
      </p:pic>
      <p:sp>
        <p:nvSpPr>
          <p:cNvPr id="339" name="Google Shape;339;p51"/>
          <p:cNvSpPr txBox="1"/>
          <p:nvPr/>
        </p:nvSpPr>
        <p:spPr>
          <a:xfrm>
            <a:off x="5559000" y="130625"/>
            <a:ext cx="18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График надо менять</a:t>
            </a:r>
            <a:endParaRPr/>
          </a:p>
        </p:txBody>
      </p:sp>
      <p:sp>
        <p:nvSpPr>
          <p:cNvPr id="340" name="Google Shape;340;p51"/>
          <p:cNvSpPr txBox="1"/>
          <p:nvPr/>
        </p:nvSpPr>
        <p:spPr>
          <a:xfrm rot="-5400000">
            <a:off x="3744675" y="2322300"/>
            <a:ext cx="104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Max score</a:t>
            </a:r>
            <a:endParaRPr/>
          </a:p>
        </p:txBody>
      </p:sp>
      <p:pic>
        <p:nvPicPr>
          <p:cNvPr descr="{&quot;height&quot;:120,&quot;mathType&quot;:&quot;LaTEX&quot;,&quot;color&quot;:&quot;#000000&quot;,&quot;text&quot;:&quot;\\frac{k}{|C|}&quot;}" id="341" name="Google Shape;341;p51" title="Math_Equation_Generated"/>
          <p:cNvPicPr preferRelativeResize="0"/>
          <p:nvPr/>
        </p:nvPicPr>
        <p:blipFill>
          <a:blip r:embed="rId4">
            <a:alphaModFix/>
          </a:blip>
          <a:stretch>
            <a:fillRect/>
          </a:stretch>
        </p:blipFill>
        <p:spPr>
          <a:xfrm>
            <a:off x="6439735" y="4679800"/>
            <a:ext cx="380190" cy="400200"/>
          </a:xfrm>
          <a:prstGeom prst="rect">
            <a:avLst/>
          </a:prstGeom>
          <a:noFill/>
          <a:ln>
            <a:noFill/>
          </a:ln>
        </p:spPr>
      </p:pic>
      <p:pic>
        <p:nvPicPr>
          <p:cNvPr descr="{&quot;height&quot;:120,&quot;color&quot;:&quot;#ffffff&quot;,&quot;mathType&quot;:&quot;LaTEX&quot;,&quot;text&quot;:&quot;y = x^{ax + b}&quot;}" id="342" name="Google Shape;342;p51" title="Math_Equation_Generated"/>
          <p:cNvPicPr preferRelativeResize="0"/>
          <p:nvPr/>
        </p:nvPicPr>
        <p:blipFill>
          <a:blip r:embed="rId5">
            <a:alphaModFix/>
          </a:blip>
          <a:stretch>
            <a:fillRect/>
          </a:stretch>
        </p:blipFill>
        <p:spPr>
          <a:xfrm>
            <a:off x="478975" y="1175650"/>
            <a:ext cx="2952750" cy="762000"/>
          </a:xfrm>
          <a:prstGeom prst="rect">
            <a:avLst/>
          </a:prstGeom>
          <a:noFill/>
          <a:ln>
            <a:noFill/>
          </a:ln>
        </p:spPr>
      </p:pic>
      <p:sp>
        <p:nvSpPr>
          <p:cNvPr id="343" name="Google Shape;343;p51"/>
          <p:cNvSpPr txBox="1"/>
          <p:nvPr/>
        </p:nvSpPr>
        <p:spPr>
          <a:xfrm>
            <a:off x="5914575" y="2431150"/>
            <a:ext cx="2837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Точки - решения задачи подбора</a:t>
            </a:r>
            <a:endParaRPr sz="1300"/>
          </a:p>
          <a:p>
            <a:pPr indent="0" lvl="0" marL="0" rtl="0" algn="l">
              <a:spcBef>
                <a:spcPts val="0"/>
              </a:spcBef>
              <a:spcAft>
                <a:spcPts val="0"/>
              </a:spcAft>
              <a:buNone/>
            </a:pPr>
            <a:r>
              <a:rPr lang="en" sz="1300"/>
              <a:t>Линия - аппроксимация</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Multiwinner voting</a:t>
            </a:r>
            <a:endParaRPr/>
          </a:p>
        </p:txBody>
      </p:sp>
      <p:sp>
        <p:nvSpPr>
          <p:cNvPr id="78" name="Google Shape;78;p16"/>
          <p:cNvSpPr txBox="1"/>
          <p:nvPr>
            <p:ph idx="1" type="body"/>
          </p:nvPr>
        </p:nvSpPr>
        <p:spPr>
          <a:xfrm>
            <a:off x="311700" y="1152475"/>
            <a:ext cx="3561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Будем использовать визуализацию в двумерном пространстве, где каждому избирателю и кандидату соответствует определённая точка в этом пространстве. Измерения могут быть любые, в политике это может быть степень поддержки какого-то закона, для фильмов какой-то векторизованный признак, главное, что кандидат имеет точку зрения, выраженную в двух параметрах, и избиратель имеет свою точку зрения и проголосует в первую очередь за кандидата со схожей точкой зрения</a:t>
            </a:r>
            <a:endParaRPr/>
          </a:p>
        </p:txBody>
      </p:sp>
      <p:pic>
        <p:nvPicPr>
          <p:cNvPr id="79" name="Google Shape;79;p16"/>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Но…</a:t>
            </a:r>
            <a:endParaRPr/>
          </a:p>
        </p:txBody>
      </p:sp>
      <p:sp>
        <p:nvSpPr>
          <p:cNvPr id="349" name="Google Shape;349;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Определить, от чего зависят a и b не получилось, это случайные параметры, меняющиеся в зависимости от выборки для одного и того же распределения</a:t>
            </a:r>
            <a:endParaRPr/>
          </a:p>
          <a:p>
            <a:pPr indent="0" lvl="0" marL="0" rtl="0" algn="l">
              <a:spcBef>
                <a:spcPts val="1200"/>
              </a:spcBef>
              <a:spcAft>
                <a:spcPts val="1200"/>
              </a:spcAft>
              <a:buNone/>
            </a:pPr>
            <a:r>
              <a:rPr lang="en"/>
              <a:t>Но всё же a и b зависят от гиперпараметров, но неявным образом, так как остаются случайными</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5" name="Google Shape;355;p53"/>
          <p:cNvSpPr txBox="1"/>
          <p:nvPr>
            <p:ph idx="1" type="body"/>
          </p:nvPr>
        </p:nvSpPr>
        <p:spPr>
          <a:xfrm>
            <a:off x="311700" y="1152475"/>
            <a:ext cx="4517700" cy="3663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В первом случае в распределении кандидатов низкая плотность, а избирателей - высокая. (5, 50)</a:t>
            </a:r>
            <a:endParaRPr/>
          </a:p>
          <a:p>
            <a:pPr indent="0" lvl="0" marL="0" rtl="0" algn="l">
              <a:spcBef>
                <a:spcPts val="1200"/>
              </a:spcBef>
              <a:spcAft>
                <a:spcPts val="0"/>
              </a:spcAft>
              <a:buNone/>
            </a:pPr>
            <a:r>
              <a:rPr lang="en"/>
              <a:t>Во втором случае плотности равны. (5, 5)</a:t>
            </a:r>
            <a:endParaRPr/>
          </a:p>
          <a:p>
            <a:pPr indent="0" lvl="0" marL="0" rtl="0" algn="l">
              <a:spcBef>
                <a:spcPts val="1200"/>
              </a:spcBef>
              <a:spcAft>
                <a:spcPts val="0"/>
              </a:spcAft>
              <a:buNone/>
            </a:pPr>
            <a:r>
              <a:rPr lang="en"/>
              <a:t>В третьем случае </a:t>
            </a:r>
            <a:r>
              <a:rPr lang="en"/>
              <a:t>в распределении кандидатов высокая плотность, а избирателей - низкая. (50, 5)</a:t>
            </a:r>
            <a:endParaRPr/>
          </a:p>
          <a:p>
            <a:pPr indent="0" lvl="0" marL="0" rtl="0" algn="l">
              <a:spcBef>
                <a:spcPts val="1200"/>
              </a:spcBef>
              <a:spcAft>
                <a:spcPts val="1200"/>
              </a:spcAft>
              <a:buNone/>
            </a:pPr>
            <a:r>
              <a:rPr lang="en"/>
              <a:t>В четвёртом как в первом (sqrt(50), 50)</a:t>
            </a:r>
            <a:br>
              <a:rPr lang="en"/>
            </a:br>
            <a:endParaRPr/>
          </a:p>
        </p:txBody>
      </p:sp>
      <p:pic>
        <p:nvPicPr>
          <p:cNvPr id="356" name="Google Shape;356;p53"/>
          <p:cNvPicPr preferRelativeResize="0"/>
          <p:nvPr/>
        </p:nvPicPr>
        <p:blipFill>
          <a:blip r:embed="rId3">
            <a:alphaModFix/>
          </a:blip>
          <a:stretch>
            <a:fillRect/>
          </a:stretch>
        </p:blipFill>
        <p:spPr>
          <a:xfrm>
            <a:off x="4946675" y="2086000"/>
            <a:ext cx="3619500" cy="2381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2" name="Google Shape;362;p54"/>
          <p:cNvSpPr txBox="1"/>
          <p:nvPr>
            <p:ph idx="1" type="body"/>
          </p:nvPr>
        </p:nvSpPr>
        <p:spPr>
          <a:xfrm>
            <a:off x="311700" y="1152475"/>
            <a:ext cx="450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Как А и Б зависят от добавления новых избирателей при неизменных остальных значениях</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b</a:t>
            </a:r>
            <a:r>
              <a:rPr lang="en"/>
              <a:t> вроде немного убывает, поэтому и максимальный скор тоже убывает, что логично, но об этом позже</a:t>
            </a:r>
            <a:endParaRPr/>
          </a:p>
        </p:txBody>
      </p:sp>
      <p:pic>
        <p:nvPicPr>
          <p:cNvPr id="363" name="Google Shape;363;p54"/>
          <p:cNvPicPr preferRelativeResize="0"/>
          <p:nvPr/>
        </p:nvPicPr>
        <p:blipFill>
          <a:blip r:embed="rId3">
            <a:alphaModFix/>
          </a:blip>
          <a:stretch>
            <a:fillRect/>
          </a:stretch>
        </p:blipFill>
        <p:spPr>
          <a:xfrm>
            <a:off x="5088963" y="161925"/>
            <a:ext cx="3743325" cy="4819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Распределение</a:t>
            </a:r>
            <a:endParaRPr/>
          </a:p>
        </p:txBody>
      </p:sp>
      <p:sp>
        <p:nvSpPr>
          <p:cNvPr id="369" name="Google Shape;369;p55"/>
          <p:cNvSpPr txBox="1"/>
          <p:nvPr>
            <p:ph idx="1" type="body"/>
          </p:nvPr>
        </p:nvSpPr>
        <p:spPr>
          <a:xfrm>
            <a:off x="311700" y="1152475"/>
            <a:ext cx="358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 = 500</a:t>
            </a:r>
            <a:endParaRPr/>
          </a:p>
          <a:p>
            <a:pPr indent="0" lvl="0" marL="0" rtl="0" algn="l">
              <a:spcBef>
                <a:spcPts val="1200"/>
              </a:spcBef>
              <a:spcAft>
                <a:spcPts val="0"/>
              </a:spcAft>
              <a:buNone/>
            </a:pPr>
            <a:r>
              <a:rPr lang="en"/>
              <a:t>|C| = 200</a:t>
            </a:r>
            <a:endParaRPr/>
          </a:p>
          <a:p>
            <a:pPr indent="0" lvl="0" marL="0" rtl="0" algn="l">
              <a:spcBef>
                <a:spcPts val="1200"/>
              </a:spcBef>
              <a:spcAft>
                <a:spcPts val="0"/>
              </a:spcAft>
              <a:buNone/>
            </a:pPr>
            <a:r>
              <a:rPr lang="en"/>
              <a:t>K = 40</a:t>
            </a:r>
            <a:endParaRPr/>
          </a:p>
          <a:p>
            <a:pPr indent="0" lvl="0" marL="0" rtl="0" algn="l">
              <a:spcBef>
                <a:spcPts val="1200"/>
              </a:spcBef>
              <a:spcAft>
                <a:spcPts val="1200"/>
              </a:spcAft>
              <a:buNone/>
            </a:pPr>
            <a:r>
              <a:rPr lang="en"/>
              <a:t>uniform/normal 7/7</a:t>
            </a:r>
            <a:endParaRPr/>
          </a:p>
        </p:txBody>
      </p:sp>
      <p:pic>
        <p:nvPicPr>
          <p:cNvPr id="370" name="Google Shape;370;p55"/>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6"/>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k-approval</a:t>
            </a:r>
            <a:endParaRPr/>
          </a:p>
        </p:txBody>
      </p:sp>
      <p:sp>
        <p:nvSpPr>
          <p:cNvPr id="376" name="Google Shape;376;p56"/>
          <p:cNvSpPr txBox="1"/>
          <p:nvPr>
            <p:ph idx="1" type="body"/>
          </p:nvPr>
        </p:nvSpPr>
        <p:spPr>
          <a:xfrm>
            <a:off x="311700" y="1152475"/>
            <a:ext cx="3561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Score = </a:t>
            </a:r>
            <a:r>
              <a:rPr lang="en" sz="1050">
                <a:solidFill>
                  <a:srgbClr val="D5D5D5"/>
                </a:solidFill>
                <a:highlight>
                  <a:srgbClr val="383838"/>
                </a:highlight>
                <a:latin typeface="Courier New"/>
                <a:ea typeface="Courier New"/>
                <a:cs typeface="Courier New"/>
                <a:sym typeface="Courier New"/>
              </a:rPr>
              <a:t>0.6228511112408245</a:t>
            </a:r>
            <a:endParaRPr/>
          </a:p>
        </p:txBody>
      </p:sp>
      <p:pic>
        <p:nvPicPr>
          <p:cNvPr id="377" name="Google Shape;377;p56"/>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7"/>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k-Borda</a:t>
            </a:r>
            <a:endParaRPr/>
          </a:p>
        </p:txBody>
      </p:sp>
      <p:sp>
        <p:nvSpPr>
          <p:cNvPr id="383" name="Google Shape;383;p57"/>
          <p:cNvSpPr txBox="1"/>
          <p:nvPr>
            <p:ph idx="1" type="body"/>
          </p:nvPr>
        </p:nvSpPr>
        <p:spPr>
          <a:xfrm>
            <a:off x="311700" y="1152475"/>
            <a:ext cx="3575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050">
                <a:solidFill>
                  <a:srgbClr val="D5D5D5"/>
                </a:solidFill>
                <a:highlight>
                  <a:srgbClr val="383838"/>
                </a:highlight>
                <a:latin typeface="Courier New"/>
                <a:ea typeface="Courier New"/>
                <a:cs typeface="Courier New"/>
                <a:sym typeface="Courier New"/>
              </a:rPr>
              <a:t>Score of k-Borda rule is  0.599118966297716</a:t>
            </a:r>
            <a:endParaRPr/>
          </a:p>
        </p:txBody>
      </p:sp>
      <p:pic>
        <p:nvPicPr>
          <p:cNvPr id="384" name="Google Shape;384;p57"/>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8"/>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STV</a:t>
            </a:r>
            <a:endParaRPr/>
          </a:p>
        </p:txBody>
      </p:sp>
      <p:sp>
        <p:nvSpPr>
          <p:cNvPr id="390" name="Google Shape;390;p58"/>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050">
                <a:solidFill>
                  <a:srgbClr val="D5D5D5"/>
                </a:solidFill>
                <a:highlight>
                  <a:srgbClr val="383838"/>
                </a:highlight>
                <a:latin typeface="Courier New"/>
                <a:ea typeface="Courier New"/>
                <a:cs typeface="Courier New"/>
                <a:sym typeface="Courier New"/>
              </a:rPr>
              <a:t>Score of STV rule is  0.8789697356694398</a:t>
            </a:r>
            <a:endParaRPr/>
          </a:p>
        </p:txBody>
      </p:sp>
      <p:pic>
        <p:nvPicPr>
          <p:cNvPr id="391" name="Google Shape;391;p5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9"/>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SNTV</a:t>
            </a:r>
            <a:endParaRPr/>
          </a:p>
        </p:txBody>
      </p:sp>
      <p:sp>
        <p:nvSpPr>
          <p:cNvPr id="397" name="Google Shape;397;p59"/>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050">
                <a:solidFill>
                  <a:srgbClr val="D5D5D5"/>
                </a:solidFill>
                <a:highlight>
                  <a:srgbClr val="383838"/>
                </a:highlight>
                <a:latin typeface="Courier New"/>
                <a:ea typeface="Courier New"/>
                <a:cs typeface="Courier New"/>
                <a:sym typeface="Courier New"/>
              </a:rPr>
              <a:t>Score of SNTV rule is  0.9030759081171648</a:t>
            </a:r>
            <a:endParaRPr/>
          </a:p>
        </p:txBody>
      </p:sp>
      <p:pic>
        <p:nvPicPr>
          <p:cNvPr id="398" name="Google Shape;398;p59"/>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Pruning</a:t>
            </a:r>
            <a:endParaRPr/>
          </a:p>
        </p:txBody>
      </p:sp>
      <p:sp>
        <p:nvSpPr>
          <p:cNvPr id="404" name="Google Shape;404;p60"/>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050">
                <a:solidFill>
                  <a:srgbClr val="D5D5D5"/>
                </a:solidFill>
                <a:highlight>
                  <a:srgbClr val="383838"/>
                </a:highlight>
                <a:latin typeface="Courier New"/>
                <a:ea typeface="Courier New"/>
                <a:cs typeface="Courier New"/>
                <a:sym typeface="Courier New"/>
              </a:rPr>
              <a:t>Removed 111+0+29 = 140 Candidates</a:t>
            </a:r>
            <a:endParaRPr/>
          </a:p>
        </p:txBody>
      </p:sp>
      <p:pic>
        <p:nvPicPr>
          <p:cNvPr id="405" name="Google Shape;405;p60"/>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1"/>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a:t>
            </a:r>
            <a:endParaRPr/>
          </a:p>
        </p:txBody>
      </p:sp>
      <p:sp>
        <p:nvSpPr>
          <p:cNvPr id="411" name="Google Shape;411;p61"/>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Opt with random start and search space pruning</a:t>
            </a:r>
            <a:endParaRPr/>
          </a:p>
        </p:txBody>
      </p:sp>
      <p:pic>
        <p:nvPicPr>
          <p:cNvPr id="412" name="Google Shape;412;p61"/>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Movie selection</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Пример: Выбор некоторого количества фильмов для полёта в самолёте, чтобы так или иначе удовлетворить желания всех пассажиров</a:t>
            </a:r>
            <a:endParaRPr/>
          </a:p>
          <a:p>
            <a:pPr indent="-342900" lvl="0" marL="457200" rtl="0" algn="l">
              <a:spcBef>
                <a:spcPts val="0"/>
              </a:spcBef>
              <a:spcAft>
                <a:spcPts val="0"/>
              </a:spcAft>
              <a:buSzPts val="1800"/>
              <a:buChar char="●"/>
            </a:pPr>
            <a:r>
              <a:rPr lang="en"/>
              <a:t>Пример: Выбор среди возможных точек для постройки k определённых зданий (пожарных участков) таким образом, чтобы как можно больше жителей имело данное строение поблизости</a:t>
            </a:r>
            <a:endParaRPr/>
          </a:p>
          <a:p>
            <a:pPr indent="-342900" lvl="0" marL="457200" rtl="0" algn="l">
              <a:spcBef>
                <a:spcPts val="0"/>
              </a:spcBef>
              <a:spcAft>
                <a:spcPts val="0"/>
              </a:spcAft>
              <a:buSzPts val="1800"/>
              <a:buChar char="●"/>
            </a:pPr>
            <a:r>
              <a:rPr lang="en"/>
              <a:t>Voter заинтересован, чтоб победил ближайший к нему кандидат</a:t>
            </a:r>
            <a:endParaRPr/>
          </a:p>
          <a:p>
            <a:pPr indent="-342900" lvl="0" marL="457200" rtl="0" algn="l">
              <a:spcBef>
                <a:spcPts val="0"/>
              </a:spcBef>
              <a:spcAft>
                <a:spcPts val="0"/>
              </a:spcAft>
              <a:buSzPts val="1800"/>
              <a:buChar char="●"/>
            </a:pPr>
            <a:r>
              <a:rPr lang="en"/>
              <a:t>Для вотера не имеют значения другие победители кроме ближайшего</a:t>
            </a:r>
            <a:endParaRPr/>
          </a:p>
          <a:p>
            <a:pPr indent="-342900" lvl="0" marL="457200" rtl="0" algn="l">
              <a:spcBef>
                <a:spcPts val="0"/>
              </a:spcBef>
              <a:spcAft>
                <a:spcPts val="0"/>
              </a:spcAft>
              <a:buSzPts val="1800"/>
              <a:buChar char="●"/>
            </a:pPr>
            <a:r>
              <a:rPr lang="en"/>
              <a:t>Каждый победитель может обслуживать любое число вотеров, для которых он является ближайшим, остальные вотеры не имеют для него значения</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a:t>
            </a:r>
            <a:endParaRPr/>
          </a:p>
        </p:txBody>
      </p:sp>
      <p:sp>
        <p:nvSpPr>
          <p:cNvPr id="418" name="Google Shape;418;p62"/>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Opt with SNTV start and search space pruning</a:t>
            </a:r>
            <a:endParaRPr/>
          </a:p>
        </p:txBody>
      </p:sp>
      <p:pic>
        <p:nvPicPr>
          <p:cNvPr id="419" name="Google Shape;419;p62"/>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3"/>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a:t>
            </a:r>
            <a:endParaRPr/>
          </a:p>
        </p:txBody>
      </p:sp>
      <p:sp>
        <p:nvSpPr>
          <p:cNvPr id="425" name="Google Shape;425;p63"/>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Opt with SNTV start</a:t>
            </a:r>
            <a:endParaRPr/>
          </a:p>
        </p:txBody>
      </p:sp>
      <p:pic>
        <p:nvPicPr>
          <p:cNvPr id="426" name="Google Shape;426;p63"/>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4"/>
          <p:cNvSpPr txBox="1"/>
          <p:nvPr>
            <p:ph type="title"/>
          </p:nvPr>
        </p:nvSpPr>
        <p:spPr>
          <a:xfrm>
            <a:off x="498625" y="61200"/>
            <a:ext cx="826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820"/>
              <a:t>Жёлтый - OptRand, Синий - SNTV Opt, Сиреневый - SNTV full Opt, красный - STV, зелёный - SNTV, k-borda и k-approval чёрные(?)</a:t>
            </a:r>
            <a:endParaRPr sz="820"/>
          </a:p>
        </p:txBody>
      </p:sp>
      <p:sp>
        <p:nvSpPr>
          <p:cNvPr id="432" name="Google Shape;432;p64"/>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3" name="Google Shape;433;p64"/>
          <p:cNvPicPr preferRelativeResize="0"/>
          <p:nvPr/>
        </p:nvPicPr>
        <p:blipFill>
          <a:blip r:embed="rId3">
            <a:alphaModFix/>
          </a:blip>
          <a:stretch>
            <a:fillRect/>
          </a:stretch>
        </p:blipFill>
        <p:spPr>
          <a:xfrm>
            <a:off x="0" y="514776"/>
            <a:ext cx="4628749" cy="4628723"/>
          </a:xfrm>
          <a:prstGeom prst="rect">
            <a:avLst/>
          </a:prstGeom>
          <a:noFill/>
          <a:ln>
            <a:noFill/>
          </a:ln>
        </p:spPr>
      </p:pic>
      <p:pic>
        <p:nvPicPr>
          <p:cNvPr id="434" name="Google Shape;434;p64"/>
          <p:cNvPicPr preferRelativeResize="0"/>
          <p:nvPr/>
        </p:nvPicPr>
        <p:blipFill>
          <a:blip r:embed="rId4">
            <a:alphaModFix/>
          </a:blip>
          <a:stretch>
            <a:fillRect/>
          </a:stretch>
        </p:blipFill>
        <p:spPr>
          <a:xfrm>
            <a:off x="4515250" y="514763"/>
            <a:ext cx="4628749" cy="46287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ph type="title"/>
          </p:nvPr>
        </p:nvSpPr>
        <p:spPr>
          <a:xfrm>
            <a:off x="498625" y="61200"/>
            <a:ext cx="8267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0" name="Google Shape;440;p65"/>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1" name="Google Shape;441;p65"/>
          <p:cNvPicPr preferRelativeResize="0"/>
          <p:nvPr/>
        </p:nvPicPr>
        <p:blipFill>
          <a:blip r:embed="rId3">
            <a:alphaModFix/>
          </a:blip>
          <a:stretch>
            <a:fillRect/>
          </a:stretch>
        </p:blipFill>
        <p:spPr>
          <a:xfrm>
            <a:off x="0" y="514750"/>
            <a:ext cx="4628749" cy="4628749"/>
          </a:xfrm>
          <a:prstGeom prst="rect">
            <a:avLst/>
          </a:prstGeom>
          <a:noFill/>
          <a:ln>
            <a:noFill/>
          </a:ln>
        </p:spPr>
      </p:pic>
      <p:pic>
        <p:nvPicPr>
          <p:cNvPr id="442" name="Google Shape;442;p65"/>
          <p:cNvPicPr preferRelativeResize="0"/>
          <p:nvPr/>
        </p:nvPicPr>
        <p:blipFill>
          <a:blip r:embed="rId4">
            <a:alphaModFix/>
          </a:blip>
          <a:stretch>
            <a:fillRect/>
          </a:stretch>
        </p:blipFill>
        <p:spPr>
          <a:xfrm>
            <a:off x="4515250" y="514750"/>
            <a:ext cx="4628749" cy="46287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ph type="title"/>
          </p:nvPr>
        </p:nvSpPr>
        <p:spPr>
          <a:xfrm>
            <a:off x="498625" y="61200"/>
            <a:ext cx="8267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8" name="Google Shape;448;p66"/>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9" name="Google Shape;449;p66"/>
          <p:cNvPicPr preferRelativeResize="0"/>
          <p:nvPr/>
        </p:nvPicPr>
        <p:blipFill>
          <a:blip r:embed="rId3">
            <a:alphaModFix/>
          </a:blip>
          <a:stretch>
            <a:fillRect/>
          </a:stretch>
        </p:blipFill>
        <p:spPr>
          <a:xfrm>
            <a:off x="0" y="514750"/>
            <a:ext cx="4628749" cy="4628749"/>
          </a:xfrm>
          <a:prstGeom prst="rect">
            <a:avLst/>
          </a:prstGeom>
          <a:noFill/>
          <a:ln>
            <a:noFill/>
          </a:ln>
        </p:spPr>
      </p:pic>
      <p:pic>
        <p:nvPicPr>
          <p:cNvPr id="450" name="Google Shape;450;p66"/>
          <p:cNvPicPr preferRelativeResize="0"/>
          <p:nvPr/>
        </p:nvPicPr>
        <p:blipFill>
          <a:blip r:embed="rId4">
            <a:alphaModFix/>
          </a:blip>
          <a:stretch>
            <a:fillRect/>
          </a:stretch>
        </p:blipFill>
        <p:spPr>
          <a:xfrm>
            <a:off x="4515250" y="514750"/>
            <a:ext cx="4628749" cy="46287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7"/>
          <p:cNvSpPr txBox="1"/>
          <p:nvPr>
            <p:ph type="title"/>
          </p:nvPr>
        </p:nvSpPr>
        <p:spPr>
          <a:xfrm>
            <a:off x="498625" y="61200"/>
            <a:ext cx="8267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6" name="Google Shape;456;p67"/>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7" name="Google Shape;457;p67"/>
          <p:cNvPicPr preferRelativeResize="0"/>
          <p:nvPr/>
        </p:nvPicPr>
        <p:blipFill>
          <a:blip r:embed="rId3">
            <a:alphaModFix/>
          </a:blip>
          <a:stretch>
            <a:fillRect/>
          </a:stretch>
        </p:blipFill>
        <p:spPr>
          <a:xfrm>
            <a:off x="0" y="514750"/>
            <a:ext cx="4628749" cy="4628749"/>
          </a:xfrm>
          <a:prstGeom prst="rect">
            <a:avLst/>
          </a:prstGeom>
          <a:noFill/>
          <a:ln>
            <a:noFill/>
          </a:ln>
        </p:spPr>
      </p:pic>
      <p:pic>
        <p:nvPicPr>
          <p:cNvPr id="458" name="Google Shape;458;p67"/>
          <p:cNvPicPr preferRelativeResize="0"/>
          <p:nvPr/>
        </p:nvPicPr>
        <p:blipFill>
          <a:blip r:embed="rId4">
            <a:alphaModFix/>
          </a:blip>
          <a:stretch>
            <a:fillRect/>
          </a:stretch>
        </p:blipFill>
        <p:spPr>
          <a:xfrm>
            <a:off x="4515250" y="514750"/>
            <a:ext cx="4628749" cy="46287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8"/>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4" name="Google Shape;464;p68"/>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9"/>
          <p:cNvSpPr txBox="1"/>
          <p:nvPr>
            <p:ph type="title"/>
          </p:nvPr>
        </p:nvSpPr>
        <p:spPr>
          <a:xfrm>
            <a:off x="111675" y="445025"/>
            <a:ext cx="3922200" cy="1209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normal/normal, D = 7,  |V| = 300, |C| = 80, k = 20</a:t>
            </a:r>
            <a:endParaRPr/>
          </a:p>
        </p:txBody>
      </p:sp>
      <p:sp>
        <p:nvSpPr>
          <p:cNvPr id="470" name="Google Shape;470;p69"/>
          <p:cNvSpPr txBox="1"/>
          <p:nvPr>
            <p:ph idx="1" type="body"/>
          </p:nvPr>
        </p:nvSpPr>
        <p:spPr>
          <a:xfrm>
            <a:off x="311700" y="1940150"/>
            <a:ext cx="3450000" cy="262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1" name="Google Shape;471;p69"/>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0"/>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a:t>
            </a:r>
            <a:endParaRPr/>
          </a:p>
        </p:txBody>
      </p:sp>
      <p:sp>
        <p:nvSpPr>
          <p:cNvPr id="477" name="Google Shape;477;p70"/>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k-Approval rule is  0.5350270903365089</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k-Approval rule is  0.4373379768256773</a:t>
            </a:r>
            <a:endParaRPr sz="1050">
              <a:solidFill>
                <a:srgbClr val="D5D5D5"/>
              </a:solidFill>
              <a:highlight>
                <a:srgbClr val="383838"/>
              </a:highlight>
              <a:latin typeface="Courier New"/>
              <a:ea typeface="Courier New"/>
              <a:cs typeface="Courier New"/>
              <a:sym typeface="Courier New"/>
            </a:endParaRPr>
          </a:p>
        </p:txBody>
      </p:sp>
      <p:pic>
        <p:nvPicPr>
          <p:cNvPr id="478" name="Google Shape;478;p70"/>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Borda</a:t>
            </a:r>
            <a:endParaRPr/>
          </a:p>
        </p:txBody>
      </p:sp>
      <p:sp>
        <p:nvSpPr>
          <p:cNvPr id="484" name="Google Shape;484;p71"/>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k-Borda rule is  0.5359746199999916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k-Borda rule is  0.44499654094484564</a:t>
            </a:r>
            <a:endParaRPr sz="1050">
              <a:solidFill>
                <a:srgbClr val="D5D5D5"/>
              </a:solidFill>
              <a:highlight>
                <a:srgbClr val="383838"/>
              </a:highlight>
              <a:latin typeface="Courier New"/>
              <a:ea typeface="Courier New"/>
              <a:cs typeface="Courier New"/>
              <a:sym typeface="Courier New"/>
            </a:endParaRPr>
          </a:p>
        </p:txBody>
      </p:sp>
      <p:pic>
        <p:nvPicPr>
          <p:cNvPr id="485" name="Google Shape;485;p71"/>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117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Почему победа нескольких близких кандидатов нежелательна для movie selection</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В других классах, таких как shortlisting или parliamentary elections, если два кандидата близки, они скорее всего либо оба побеждают, либо оба нет.</a:t>
            </a:r>
            <a:endParaRPr/>
          </a:p>
          <a:p>
            <a:pPr indent="0" lvl="0" marL="0" rtl="0" algn="l">
              <a:spcBef>
                <a:spcPts val="1200"/>
              </a:spcBef>
              <a:spcAft>
                <a:spcPts val="1200"/>
              </a:spcAft>
              <a:buNone/>
            </a:pPr>
            <a:r>
              <a:rPr lang="en"/>
              <a:t>В movie selection два близких кандидата работают примерно на одно и то же подмножество голосующих, каждому из которых будет вполне достаточно победы одного из них, второй их не сильно волнует, таким образом, при победе двух близких кандидатов один из них не сильно увеличивает общее удовлетворение избирателей, но занимает место в комитете</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2"/>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SNTV</a:t>
            </a:r>
            <a:endParaRPr/>
          </a:p>
        </p:txBody>
      </p:sp>
      <p:sp>
        <p:nvSpPr>
          <p:cNvPr id="491" name="Google Shape;491;p72"/>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SNTV rule is  0.7332613137563297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SNTV rule is  1.0</a:t>
            </a:r>
            <a:endParaRPr sz="1050">
              <a:solidFill>
                <a:srgbClr val="D5D5D5"/>
              </a:solidFill>
              <a:highlight>
                <a:srgbClr val="383838"/>
              </a:highlight>
              <a:latin typeface="Courier New"/>
              <a:ea typeface="Courier New"/>
              <a:cs typeface="Courier New"/>
              <a:sym typeface="Courier New"/>
            </a:endParaRPr>
          </a:p>
        </p:txBody>
      </p:sp>
      <p:pic>
        <p:nvPicPr>
          <p:cNvPr id="492" name="Google Shape;492;p72"/>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3"/>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STV</a:t>
            </a:r>
            <a:endParaRPr/>
          </a:p>
        </p:txBody>
      </p:sp>
      <p:sp>
        <p:nvSpPr>
          <p:cNvPr id="498" name="Google Shape;498;p73"/>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STV rule is  0.7237201962427368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STV rule is  0.9343724926165514</a:t>
            </a:r>
            <a:endParaRPr sz="1050">
              <a:solidFill>
                <a:srgbClr val="D5D5D5"/>
              </a:solidFill>
              <a:highlight>
                <a:srgbClr val="383838"/>
              </a:highlight>
              <a:latin typeface="Courier New"/>
              <a:ea typeface="Courier New"/>
              <a:cs typeface="Courier New"/>
              <a:sym typeface="Courier New"/>
            </a:endParaRPr>
          </a:p>
        </p:txBody>
      </p:sp>
      <p:pic>
        <p:nvPicPr>
          <p:cNvPr id="499" name="Google Shape;499;p73"/>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4"/>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Pruning</a:t>
            </a:r>
            <a:endParaRPr/>
          </a:p>
        </p:txBody>
      </p:sp>
      <p:sp>
        <p:nvSpPr>
          <p:cNvPr id="505" name="Google Shape;505;p74"/>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Removed 23</a:t>
            </a:r>
            <a:endParaRPr/>
          </a:p>
        </p:txBody>
      </p:sp>
      <p:pic>
        <p:nvPicPr>
          <p:cNvPr id="506" name="Google Shape;506;p74"/>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5"/>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Optimization</a:t>
            </a:r>
            <a:endParaRPr/>
          </a:p>
        </p:txBody>
      </p:sp>
      <p:sp>
        <p:nvSpPr>
          <p:cNvPr id="512" name="Google Shape;512;p75"/>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Optimization is  0.7655166839929489</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optimization is  0.9877938820778647</a:t>
            </a:r>
            <a:endParaRPr sz="1050">
              <a:solidFill>
                <a:srgbClr val="D5D5D5"/>
              </a:solidFill>
              <a:highlight>
                <a:srgbClr val="383838"/>
              </a:highlight>
              <a:latin typeface="Courier New"/>
              <a:ea typeface="Courier New"/>
              <a:cs typeface="Courier New"/>
              <a:sym typeface="Courier New"/>
            </a:endParaRPr>
          </a:p>
        </p:txBody>
      </p:sp>
      <p:pic>
        <p:nvPicPr>
          <p:cNvPr id="513" name="Google Shape;513;p75"/>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6"/>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SNTV-opt (P)</a:t>
            </a:r>
            <a:endParaRPr/>
          </a:p>
        </p:txBody>
      </p:sp>
      <p:sp>
        <p:nvSpPr>
          <p:cNvPr id="519" name="Google Shape;519;p76"/>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SNTV-opt (pruned) rule is  0.7659649386465276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SNTV-opt (pruned) rule is  0.9877938820778647</a:t>
            </a:r>
            <a:endParaRPr sz="1050">
              <a:solidFill>
                <a:srgbClr val="D5D5D5"/>
              </a:solidFill>
              <a:highlight>
                <a:srgbClr val="383838"/>
              </a:highlight>
              <a:latin typeface="Courier New"/>
              <a:ea typeface="Courier New"/>
              <a:cs typeface="Courier New"/>
              <a:sym typeface="Courier New"/>
            </a:endParaRPr>
          </a:p>
        </p:txBody>
      </p:sp>
      <p:pic>
        <p:nvPicPr>
          <p:cNvPr id="520" name="Google Shape;520;p76"/>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7"/>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SNTV-opt</a:t>
            </a:r>
            <a:endParaRPr/>
          </a:p>
        </p:txBody>
      </p:sp>
      <p:sp>
        <p:nvSpPr>
          <p:cNvPr id="526" name="Google Shape;526;p77"/>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SNTV-opt rule is  0.7659649386465276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SNTV-opt rule is  0.9877938820778647</a:t>
            </a:r>
            <a:endParaRPr sz="1050">
              <a:solidFill>
                <a:srgbClr val="D5D5D5"/>
              </a:solidFill>
              <a:highlight>
                <a:srgbClr val="383838"/>
              </a:highlight>
              <a:latin typeface="Courier New"/>
              <a:ea typeface="Courier New"/>
              <a:cs typeface="Courier New"/>
              <a:sym typeface="Courier New"/>
            </a:endParaRPr>
          </a:p>
        </p:txBody>
      </p:sp>
      <p:pic>
        <p:nvPicPr>
          <p:cNvPr id="527" name="Google Shape;527;p77"/>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8"/>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3" name="Google Shape;533;p78"/>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4" name="Google Shape;534;p7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9"/>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0" name="Google Shape;540;p79"/>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1" name="Google Shape;541;p79"/>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0"/>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7" name="Google Shape;547;p80"/>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8" name="Google Shape;548;p80"/>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1"/>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4" name="Google Shape;554;p81"/>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В среднем оптимизационные алгоритмы на 5-6% лучше, чем STV</a:t>
            </a:r>
            <a:endParaRPr/>
          </a:p>
        </p:txBody>
      </p:sp>
      <p:pic>
        <p:nvPicPr>
          <p:cNvPr id="555" name="Google Shape;555;p81"/>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Алгоритмы подсчёта (Voting rules)</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Простые</a:t>
            </a:r>
            <a:endParaRPr/>
          </a:p>
          <a:p>
            <a:pPr indent="-317500" lvl="1" marL="914400" rtl="0" algn="l">
              <a:spcBef>
                <a:spcPts val="0"/>
              </a:spcBef>
              <a:spcAft>
                <a:spcPts val="0"/>
              </a:spcAft>
              <a:buSzPts val="1400"/>
              <a:buChar char="○"/>
            </a:pPr>
            <a:r>
              <a:rPr lang="en"/>
              <a:t>SNTV</a:t>
            </a:r>
            <a:endParaRPr/>
          </a:p>
          <a:p>
            <a:pPr indent="-317500" lvl="1" marL="914400" rtl="0" algn="l">
              <a:spcBef>
                <a:spcPts val="0"/>
              </a:spcBef>
              <a:spcAft>
                <a:spcPts val="0"/>
              </a:spcAft>
              <a:buSzPts val="1400"/>
              <a:buChar char="○"/>
            </a:pPr>
            <a:r>
              <a:rPr lang="en"/>
              <a:t>Bloc</a:t>
            </a:r>
            <a:endParaRPr/>
          </a:p>
          <a:p>
            <a:pPr indent="-317500" lvl="1" marL="914400" rtl="0" algn="l">
              <a:spcBef>
                <a:spcPts val="0"/>
              </a:spcBef>
              <a:spcAft>
                <a:spcPts val="0"/>
              </a:spcAft>
              <a:buSzPts val="1400"/>
              <a:buChar char="○"/>
            </a:pPr>
            <a:r>
              <a:rPr lang="en"/>
              <a:t>k-Borda</a:t>
            </a:r>
            <a:endParaRPr/>
          </a:p>
          <a:p>
            <a:pPr indent="-342900" lvl="0" marL="457200" rtl="0" algn="l">
              <a:spcBef>
                <a:spcPts val="0"/>
              </a:spcBef>
              <a:spcAft>
                <a:spcPts val="0"/>
              </a:spcAft>
              <a:buSzPts val="1800"/>
              <a:buChar char="●"/>
            </a:pPr>
            <a:r>
              <a:rPr lang="en"/>
              <a:t>Сложные</a:t>
            </a:r>
            <a:endParaRPr/>
          </a:p>
          <a:p>
            <a:pPr indent="-317500" lvl="1" marL="914400" rtl="0" algn="l">
              <a:spcBef>
                <a:spcPts val="0"/>
              </a:spcBef>
              <a:spcAft>
                <a:spcPts val="0"/>
              </a:spcAft>
              <a:buSzPts val="1400"/>
              <a:buChar char="○"/>
            </a:pPr>
            <a:r>
              <a:rPr lang="en"/>
              <a:t>STV</a:t>
            </a:r>
            <a:endParaRPr/>
          </a:p>
          <a:p>
            <a:pPr indent="-317500" lvl="1" marL="914400" rtl="0" algn="l">
              <a:spcBef>
                <a:spcPts val="0"/>
              </a:spcBef>
              <a:spcAft>
                <a:spcPts val="0"/>
              </a:spcAft>
              <a:buSzPts val="1400"/>
              <a:buChar char="○"/>
            </a:pPr>
            <a:r>
              <a:rPr lang="en"/>
              <a:t>CC</a:t>
            </a:r>
            <a:endParaRPr/>
          </a:p>
          <a:p>
            <a:pPr indent="-317500" lvl="1" marL="914400" rtl="0" algn="l">
              <a:spcBef>
                <a:spcPts val="0"/>
              </a:spcBef>
              <a:spcAft>
                <a:spcPts val="0"/>
              </a:spcAft>
              <a:buSzPts val="1400"/>
              <a:buChar char="○"/>
            </a:pPr>
            <a:r>
              <a:rPr lang="en"/>
              <a:t>Monroe</a:t>
            </a:r>
            <a:endParaRPr/>
          </a:p>
          <a:p>
            <a:pPr indent="-342900" lvl="0" marL="457200" rtl="0" algn="l">
              <a:spcBef>
                <a:spcPts val="0"/>
              </a:spcBef>
              <a:spcAft>
                <a:spcPts val="0"/>
              </a:spcAft>
              <a:buSzPts val="1800"/>
              <a:buChar char="●"/>
            </a:pPr>
            <a:r>
              <a:rPr lang="en"/>
              <a:t>Приближённые</a:t>
            </a:r>
            <a:endParaRPr/>
          </a:p>
          <a:p>
            <a:pPr indent="-317500" lvl="1" marL="914400" rtl="0" algn="l">
              <a:spcBef>
                <a:spcPts val="0"/>
              </a:spcBef>
              <a:spcAft>
                <a:spcPts val="0"/>
              </a:spcAft>
              <a:buSzPts val="1400"/>
              <a:buChar char="○"/>
            </a:pPr>
            <a:r>
              <a:rPr lang="en"/>
              <a:t>Approximate Variants of Monroe and CC.</a:t>
            </a:r>
            <a:endParaRPr/>
          </a:p>
          <a:p>
            <a:pPr indent="-317500" lvl="1" marL="914400" rtl="0" algn="l">
              <a:spcBef>
                <a:spcPts val="0"/>
              </a:spcBef>
              <a:spcAft>
                <a:spcPts val="0"/>
              </a:spcAft>
              <a:buSzPts val="1400"/>
              <a:buChar char="○"/>
            </a:pPr>
            <a:r>
              <a:rPr lang="en"/>
              <a:t>Optimization rule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2"/>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normal/uniform</a:t>
            </a:r>
            <a:endParaRPr/>
          </a:p>
        </p:txBody>
      </p:sp>
      <p:sp>
        <p:nvSpPr>
          <p:cNvPr id="561" name="Google Shape;561;p82"/>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 = 300</a:t>
            </a:r>
            <a:endParaRPr/>
          </a:p>
          <a:p>
            <a:pPr indent="0" lvl="0" marL="0" rtl="0" algn="l">
              <a:spcBef>
                <a:spcPts val="1200"/>
              </a:spcBef>
              <a:spcAft>
                <a:spcPts val="0"/>
              </a:spcAft>
              <a:buNone/>
            </a:pPr>
            <a:r>
              <a:rPr lang="en"/>
              <a:t>|C| = 80</a:t>
            </a:r>
            <a:endParaRPr/>
          </a:p>
          <a:p>
            <a:pPr indent="0" lvl="0" marL="0" rtl="0" algn="l">
              <a:spcBef>
                <a:spcPts val="1200"/>
              </a:spcBef>
              <a:spcAft>
                <a:spcPts val="1200"/>
              </a:spcAft>
              <a:buNone/>
            </a:pPr>
            <a:r>
              <a:rPr lang="en"/>
              <a:t>K = 20</a:t>
            </a:r>
            <a:endParaRPr/>
          </a:p>
        </p:txBody>
      </p:sp>
      <p:pic>
        <p:nvPicPr>
          <p:cNvPr id="562" name="Google Shape;562;p82"/>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3"/>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a:t>
            </a:r>
            <a:endParaRPr/>
          </a:p>
        </p:txBody>
      </p:sp>
      <p:sp>
        <p:nvSpPr>
          <p:cNvPr id="568" name="Google Shape;568;p83"/>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k-Approval rule is  0.5845522712331812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k-Approval rule is  0.5029042069874181</a:t>
            </a:r>
            <a:endParaRPr sz="1050">
              <a:solidFill>
                <a:srgbClr val="D5D5D5"/>
              </a:solidFill>
              <a:highlight>
                <a:srgbClr val="383838"/>
              </a:highlight>
              <a:latin typeface="Courier New"/>
              <a:ea typeface="Courier New"/>
              <a:cs typeface="Courier New"/>
              <a:sym typeface="Courier New"/>
            </a:endParaRPr>
          </a:p>
        </p:txBody>
      </p:sp>
      <p:pic>
        <p:nvPicPr>
          <p:cNvPr id="569" name="Google Shape;569;p83"/>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4"/>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Borda</a:t>
            </a:r>
            <a:endParaRPr/>
          </a:p>
        </p:txBody>
      </p:sp>
      <p:sp>
        <p:nvSpPr>
          <p:cNvPr id="575" name="Google Shape;575;p84"/>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k-Borda rule is  0.5836893454717038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k-Borda rule is  0.49380843019070086</a:t>
            </a:r>
            <a:endParaRPr sz="1050">
              <a:solidFill>
                <a:srgbClr val="D5D5D5"/>
              </a:solidFill>
              <a:highlight>
                <a:srgbClr val="383838"/>
              </a:highlight>
              <a:latin typeface="Courier New"/>
              <a:ea typeface="Courier New"/>
              <a:cs typeface="Courier New"/>
              <a:sym typeface="Courier New"/>
            </a:endParaRPr>
          </a:p>
        </p:txBody>
      </p:sp>
      <p:pic>
        <p:nvPicPr>
          <p:cNvPr id="576" name="Google Shape;576;p84"/>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5"/>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SNTV</a:t>
            </a:r>
            <a:endParaRPr/>
          </a:p>
        </p:txBody>
      </p:sp>
      <p:sp>
        <p:nvSpPr>
          <p:cNvPr id="582" name="Google Shape;582;p85"/>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SNTV rule is  0.751873769463003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SNTV rule is  1.0</a:t>
            </a:r>
            <a:endParaRPr sz="1050">
              <a:solidFill>
                <a:srgbClr val="D5D5D5"/>
              </a:solidFill>
              <a:highlight>
                <a:srgbClr val="383838"/>
              </a:highlight>
              <a:latin typeface="Courier New"/>
              <a:ea typeface="Courier New"/>
              <a:cs typeface="Courier New"/>
              <a:sym typeface="Courier New"/>
            </a:endParaRPr>
          </a:p>
        </p:txBody>
      </p:sp>
      <p:pic>
        <p:nvPicPr>
          <p:cNvPr id="583" name="Google Shape;583;p85"/>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6"/>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STV</a:t>
            </a:r>
            <a:endParaRPr/>
          </a:p>
        </p:txBody>
      </p:sp>
      <p:sp>
        <p:nvSpPr>
          <p:cNvPr id="589" name="Google Shape;589;p86"/>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STV rule is  0.7492368573346507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STV rule is  1.0</a:t>
            </a:r>
            <a:endParaRPr sz="1050">
              <a:solidFill>
                <a:srgbClr val="D5D5D5"/>
              </a:solidFill>
              <a:highlight>
                <a:srgbClr val="383838"/>
              </a:highlight>
              <a:latin typeface="Courier New"/>
              <a:ea typeface="Courier New"/>
              <a:cs typeface="Courier New"/>
              <a:sym typeface="Courier New"/>
            </a:endParaRPr>
          </a:p>
        </p:txBody>
      </p:sp>
      <p:pic>
        <p:nvPicPr>
          <p:cNvPr id="590" name="Google Shape;590;p86"/>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7"/>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Pruning</a:t>
            </a:r>
            <a:endParaRPr/>
          </a:p>
        </p:txBody>
      </p:sp>
      <p:sp>
        <p:nvSpPr>
          <p:cNvPr id="596" name="Google Shape;596;p87"/>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Removed 18</a:t>
            </a:r>
            <a:endParaRPr/>
          </a:p>
        </p:txBody>
      </p:sp>
      <p:pic>
        <p:nvPicPr>
          <p:cNvPr id="597" name="Google Shape;597;p87"/>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8"/>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R-opt</a:t>
            </a:r>
            <a:endParaRPr/>
          </a:p>
        </p:txBody>
      </p:sp>
      <p:sp>
        <p:nvSpPr>
          <p:cNvPr id="603" name="Google Shape;603;p88"/>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Optimization is  0.7744302678233046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optimization is  0.9055984533056153</a:t>
            </a:r>
            <a:endParaRPr/>
          </a:p>
        </p:txBody>
      </p:sp>
      <p:pic>
        <p:nvPicPr>
          <p:cNvPr id="604" name="Google Shape;604;p8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9"/>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SNTV-opt(P)</a:t>
            </a:r>
            <a:endParaRPr/>
          </a:p>
        </p:txBody>
      </p:sp>
      <p:sp>
        <p:nvSpPr>
          <p:cNvPr id="610" name="Google Shape;610;p89"/>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SNTV-opt (prunned) rule is  0.7781037957239083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SNTV-opt (prunned) rule is  0.9293882175578596</a:t>
            </a:r>
            <a:endParaRPr/>
          </a:p>
        </p:txBody>
      </p:sp>
      <p:pic>
        <p:nvPicPr>
          <p:cNvPr id="611" name="Google Shape;611;p89"/>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0"/>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SNTV-opt</a:t>
            </a:r>
            <a:endParaRPr/>
          </a:p>
        </p:txBody>
      </p:sp>
      <p:sp>
        <p:nvSpPr>
          <p:cNvPr id="617" name="Google Shape;617;p90"/>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SNTV-opt rule is  0.7775841644058993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SNTV-opt rule is  0.9217865938909209</a:t>
            </a:r>
            <a:endParaRPr/>
          </a:p>
        </p:txBody>
      </p:sp>
      <p:pic>
        <p:nvPicPr>
          <p:cNvPr id="618" name="Google Shape;618;p90"/>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1"/>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4" name="Google Shape;624;p91"/>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5" name="Google Shape;625;p91"/>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Plurality score</a:t>
            </a:r>
            <a:endParaRPr/>
          </a:p>
        </p:txBody>
      </p:sp>
      <p:sp>
        <p:nvSpPr>
          <p:cNvPr id="103" name="Google Shape;103;p20"/>
          <p:cNvSpPr txBox="1"/>
          <p:nvPr>
            <p:ph idx="1" type="body"/>
          </p:nvPr>
        </p:nvSpPr>
        <p:spPr>
          <a:xfrm>
            <a:off x="311700" y="1872350"/>
            <a:ext cx="8520600" cy="269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Plurality score кандидата c  - количество избирателей, поставивших c на первое место в своём списке</a:t>
            </a:r>
            <a:endParaRPr/>
          </a:p>
        </p:txBody>
      </p:sp>
      <p:pic>
        <p:nvPicPr>
          <p:cNvPr descr="{&quot;height&quot;:100,&quot;mathType&quot;:&quot;LaTEX&quot;,&quot;color&quot;:&quot;#ffffff&quot;,&quot;text&quot;:&quot;PS(c_i) = \\sum_{j=1}^{n}[pos_{v_j}(c_i) = 1]&quot;}" id="104" name="Google Shape;104;p20" title="Math_Equation_Generated"/>
          <p:cNvPicPr preferRelativeResize="0"/>
          <p:nvPr/>
        </p:nvPicPr>
        <p:blipFill>
          <a:blip r:embed="rId3">
            <a:alphaModFix/>
          </a:blip>
          <a:stretch>
            <a:fillRect/>
          </a:stretch>
        </p:blipFill>
        <p:spPr>
          <a:xfrm>
            <a:off x="2155000" y="2978138"/>
            <a:ext cx="5037376" cy="4848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2"/>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1" name="Google Shape;631;p92"/>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2" name="Google Shape;632;p92"/>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3"/>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8" name="Google Shape;638;p93"/>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9" name="Google Shape;639;p93"/>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4"/>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5" name="Google Shape;645;p94"/>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Для такого распределения оптимизационные алгоритмы также оказываются в среднем на 5% лучше STV</a:t>
            </a:r>
            <a:endParaRPr/>
          </a:p>
          <a:p>
            <a:pPr indent="0" lvl="0" marL="0" rtl="0" algn="l">
              <a:spcBef>
                <a:spcPts val="1200"/>
              </a:spcBef>
              <a:spcAft>
                <a:spcPts val="1200"/>
              </a:spcAft>
              <a:buNone/>
            </a:pPr>
            <a:r>
              <a:t/>
            </a:r>
            <a:endParaRPr/>
          </a:p>
        </p:txBody>
      </p:sp>
      <p:pic>
        <p:nvPicPr>
          <p:cNvPr id="646" name="Google Shape;646;p94"/>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5"/>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uniform/nomal</a:t>
            </a:r>
            <a:endParaRPr/>
          </a:p>
        </p:txBody>
      </p:sp>
      <p:sp>
        <p:nvSpPr>
          <p:cNvPr id="652" name="Google Shape;652;p95"/>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 = 300</a:t>
            </a:r>
            <a:endParaRPr/>
          </a:p>
          <a:p>
            <a:pPr indent="0" lvl="0" marL="0" rtl="0" algn="l">
              <a:spcBef>
                <a:spcPts val="1200"/>
              </a:spcBef>
              <a:spcAft>
                <a:spcPts val="0"/>
              </a:spcAft>
              <a:buNone/>
            </a:pPr>
            <a:r>
              <a:rPr lang="en"/>
              <a:t>|C| = 80</a:t>
            </a:r>
            <a:endParaRPr/>
          </a:p>
          <a:p>
            <a:pPr indent="0" lvl="0" marL="0" rtl="0" algn="l">
              <a:spcBef>
                <a:spcPts val="1200"/>
              </a:spcBef>
              <a:spcAft>
                <a:spcPts val="1200"/>
              </a:spcAft>
              <a:buNone/>
            </a:pPr>
            <a:r>
              <a:rPr lang="en"/>
              <a:t>K = 20</a:t>
            </a:r>
            <a:endParaRPr/>
          </a:p>
        </p:txBody>
      </p:sp>
      <p:pic>
        <p:nvPicPr>
          <p:cNvPr id="653" name="Google Shape;653;p95"/>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6"/>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59" name="Google Shape;659;p96"/>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0" name="Google Shape;660;p96"/>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7"/>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6" name="Google Shape;666;p97"/>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7" name="Google Shape;667;p97"/>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8"/>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3" name="Google Shape;673;p98"/>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4" name="Google Shape;674;p9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9"/>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0" name="Google Shape;680;p99"/>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Для такого распределения оптимизационные алгоритмы также оказываются в среднем на 5.6% лучше STV</a:t>
            </a:r>
            <a:endParaRPr/>
          </a:p>
        </p:txBody>
      </p:sp>
      <p:pic>
        <p:nvPicPr>
          <p:cNvPr id="681" name="Google Shape;681;p99"/>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0"/>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uniform/normal</a:t>
            </a:r>
            <a:endParaRPr/>
          </a:p>
        </p:txBody>
      </p:sp>
      <p:sp>
        <p:nvSpPr>
          <p:cNvPr id="687" name="Google Shape;687;p100"/>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 = 200</a:t>
            </a:r>
            <a:endParaRPr/>
          </a:p>
          <a:p>
            <a:pPr indent="0" lvl="0" marL="0" rtl="0" algn="l">
              <a:spcBef>
                <a:spcPts val="1200"/>
              </a:spcBef>
              <a:spcAft>
                <a:spcPts val="0"/>
              </a:spcAft>
              <a:buNone/>
            </a:pPr>
            <a:r>
              <a:rPr lang="en"/>
              <a:t>|C| = 60</a:t>
            </a:r>
            <a:endParaRPr/>
          </a:p>
          <a:p>
            <a:pPr indent="0" lvl="0" marL="0" rtl="0" algn="l">
              <a:spcBef>
                <a:spcPts val="1200"/>
              </a:spcBef>
              <a:spcAft>
                <a:spcPts val="1200"/>
              </a:spcAft>
              <a:buNone/>
            </a:pPr>
            <a:r>
              <a:rPr lang="en"/>
              <a:t>K = 30</a:t>
            </a:r>
            <a:endParaRPr/>
          </a:p>
        </p:txBody>
      </p:sp>
      <p:pic>
        <p:nvPicPr>
          <p:cNvPr id="688" name="Google Shape;688;p100"/>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1"/>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a:t>
            </a:r>
            <a:endParaRPr/>
          </a:p>
        </p:txBody>
      </p:sp>
      <p:sp>
        <p:nvSpPr>
          <p:cNvPr id="694" name="Google Shape;694;p101"/>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k-Approval rule is  0.7069660146667477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k-Approval rule is  0.8067498237908917</a:t>
            </a:r>
            <a:endParaRPr sz="1050">
              <a:solidFill>
                <a:srgbClr val="D5D5D5"/>
              </a:solidFill>
              <a:highlight>
                <a:srgbClr val="383838"/>
              </a:highlight>
              <a:latin typeface="Courier New"/>
              <a:ea typeface="Courier New"/>
              <a:cs typeface="Courier New"/>
              <a:sym typeface="Courier New"/>
            </a:endParaRPr>
          </a:p>
        </p:txBody>
      </p:sp>
      <p:pic>
        <p:nvPicPr>
          <p:cNvPr id="695" name="Google Shape;695;p101"/>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k-Approval score</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K-approval score кандидата </a:t>
            </a:r>
            <a:r>
              <a:rPr i="1" lang="en"/>
              <a:t>с</a:t>
            </a:r>
            <a:r>
              <a:rPr lang="en"/>
              <a:t> - количество избирателей, поставивших </a:t>
            </a:r>
            <a:r>
              <a:rPr i="1" lang="en"/>
              <a:t>с </a:t>
            </a:r>
            <a:r>
              <a:rPr lang="en"/>
              <a:t>среди первых </a:t>
            </a:r>
            <a:r>
              <a:rPr i="1" lang="en"/>
              <a:t>k</a:t>
            </a:r>
            <a:r>
              <a:rPr lang="en"/>
              <a:t> позиций</a:t>
            </a:r>
            <a:endParaRPr/>
          </a:p>
        </p:txBody>
      </p:sp>
      <p:pic>
        <p:nvPicPr>
          <p:cNvPr descr="{&quot;text&quot;:&quot;AS_k(c_i) = \\sum_{j=1}^{n}[pos_{v_j}(c_i) &lt;k]&quot;,&quot;color&quot;:&quot;#ffffff&quot;,&quot;mathType&quot;:&quot;LaTEX&quot;,&quot;height&quot;:100}" id="111" name="Google Shape;111;p21" title="Math_Equation_Generated"/>
          <p:cNvPicPr preferRelativeResize="0"/>
          <p:nvPr/>
        </p:nvPicPr>
        <p:blipFill>
          <a:blip r:embed="rId3">
            <a:alphaModFix/>
          </a:blip>
          <a:stretch>
            <a:fillRect/>
          </a:stretch>
        </p:blipFill>
        <p:spPr>
          <a:xfrm>
            <a:off x="1037775" y="3062500"/>
            <a:ext cx="6826250" cy="635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02"/>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Borda</a:t>
            </a:r>
            <a:endParaRPr/>
          </a:p>
        </p:txBody>
      </p:sp>
      <p:sp>
        <p:nvSpPr>
          <p:cNvPr id="701" name="Google Shape;701;p102"/>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k-Borda rule is  0.7192691795547481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k-Borda rule is  0.8635756856722894</a:t>
            </a:r>
            <a:endParaRPr sz="1050">
              <a:solidFill>
                <a:srgbClr val="D5D5D5"/>
              </a:solidFill>
              <a:highlight>
                <a:srgbClr val="383838"/>
              </a:highlight>
              <a:latin typeface="Courier New"/>
              <a:ea typeface="Courier New"/>
              <a:cs typeface="Courier New"/>
              <a:sym typeface="Courier New"/>
            </a:endParaRPr>
          </a:p>
        </p:txBody>
      </p:sp>
      <p:pic>
        <p:nvPicPr>
          <p:cNvPr id="702" name="Google Shape;702;p102"/>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3"/>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SNTV</a:t>
            </a:r>
            <a:endParaRPr/>
          </a:p>
        </p:txBody>
      </p:sp>
      <p:sp>
        <p:nvSpPr>
          <p:cNvPr id="708" name="Google Shape;708;p103"/>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SNTV rule is  0.9253329927095829</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SNTV rule is  1.0</a:t>
            </a:r>
            <a:endParaRPr sz="1050">
              <a:solidFill>
                <a:srgbClr val="D5D5D5"/>
              </a:solidFill>
              <a:highlight>
                <a:srgbClr val="383838"/>
              </a:highlight>
              <a:latin typeface="Courier New"/>
              <a:ea typeface="Courier New"/>
              <a:cs typeface="Courier New"/>
              <a:sym typeface="Courier New"/>
            </a:endParaRPr>
          </a:p>
        </p:txBody>
      </p:sp>
      <p:pic>
        <p:nvPicPr>
          <p:cNvPr id="709" name="Google Shape;709;p103"/>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4"/>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STV</a:t>
            </a:r>
            <a:endParaRPr/>
          </a:p>
        </p:txBody>
      </p:sp>
      <p:sp>
        <p:nvSpPr>
          <p:cNvPr id="715" name="Google Shape;715;p104"/>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STV rule is  0.9009125579966704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STV rule is  1.0</a:t>
            </a:r>
            <a:endParaRPr sz="1050">
              <a:solidFill>
                <a:srgbClr val="D5D5D5"/>
              </a:solidFill>
              <a:highlight>
                <a:srgbClr val="383838"/>
              </a:highlight>
              <a:latin typeface="Courier New"/>
              <a:ea typeface="Courier New"/>
              <a:cs typeface="Courier New"/>
              <a:sym typeface="Courier New"/>
            </a:endParaRPr>
          </a:p>
        </p:txBody>
      </p:sp>
      <p:pic>
        <p:nvPicPr>
          <p:cNvPr id="716" name="Google Shape;716;p104"/>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5"/>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Pruning</a:t>
            </a:r>
            <a:endParaRPr/>
          </a:p>
        </p:txBody>
      </p:sp>
      <p:sp>
        <p:nvSpPr>
          <p:cNvPr id="722" name="Google Shape;722;p105"/>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Removed 20</a:t>
            </a:r>
            <a:endParaRPr/>
          </a:p>
        </p:txBody>
      </p:sp>
      <p:pic>
        <p:nvPicPr>
          <p:cNvPr id="723" name="Google Shape;723;p105"/>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06"/>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R-opt</a:t>
            </a:r>
            <a:endParaRPr/>
          </a:p>
        </p:txBody>
      </p:sp>
      <p:sp>
        <p:nvSpPr>
          <p:cNvPr id="729" name="Google Shape;729;p106"/>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Optimization is  0.9451170006155162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optimization is  1.0</a:t>
            </a:r>
            <a:endParaRPr sz="1050">
              <a:solidFill>
                <a:srgbClr val="D5D5D5"/>
              </a:solidFill>
              <a:highlight>
                <a:srgbClr val="383838"/>
              </a:highlight>
              <a:latin typeface="Courier New"/>
              <a:ea typeface="Courier New"/>
              <a:cs typeface="Courier New"/>
              <a:sym typeface="Courier New"/>
            </a:endParaRPr>
          </a:p>
        </p:txBody>
      </p:sp>
      <p:pic>
        <p:nvPicPr>
          <p:cNvPr id="730" name="Google Shape;730;p106"/>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7"/>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SNTV-opt(P)</a:t>
            </a:r>
            <a:endParaRPr/>
          </a:p>
        </p:txBody>
      </p:sp>
      <p:sp>
        <p:nvSpPr>
          <p:cNvPr id="736" name="Google Shape;736;p107"/>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SNTV-opt (prunned) rule is  0.9449205623055994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SNTV-opt (prunned) rule is  1.0</a:t>
            </a:r>
            <a:endParaRPr sz="1050">
              <a:solidFill>
                <a:srgbClr val="D5D5D5"/>
              </a:solidFill>
              <a:highlight>
                <a:srgbClr val="383838"/>
              </a:highlight>
              <a:latin typeface="Courier New"/>
              <a:ea typeface="Courier New"/>
              <a:cs typeface="Courier New"/>
              <a:sym typeface="Courier New"/>
            </a:endParaRPr>
          </a:p>
        </p:txBody>
      </p:sp>
      <p:pic>
        <p:nvPicPr>
          <p:cNvPr id="737" name="Google Shape;737;p107"/>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8"/>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SNTV-opt</a:t>
            </a:r>
            <a:endParaRPr/>
          </a:p>
        </p:txBody>
      </p:sp>
      <p:sp>
        <p:nvSpPr>
          <p:cNvPr id="743" name="Google Shape;743;p108"/>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Score of SNTV-opt rule is  0.9494941137430277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D5D5D5"/>
                </a:solidFill>
                <a:highlight>
                  <a:srgbClr val="383838"/>
                </a:highlight>
                <a:latin typeface="Courier New"/>
                <a:ea typeface="Courier New"/>
                <a:cs typeface="Courier New"/>
                <a:sym typeface="Courier New"/>
              </a:rPr>
              <a:t>median Score of SNTV-opt rule is  1.0</a:t>
            </a:r>
            <a:endParaRPr sz="1050">
              <a:solidFill>
                <a:srgbClr val="D5D5D5"/>
              </a:solidFill>
              <a:highlight>
                <a:srgbClr val="383838"/>
              </a:highlight>
              <a:latin typeface="Courier New"/>
              <a:ea typeface="Courier New"/>
              <a:cs typeface="Courier New"/>
              <a:sym typeface="Courier New"/>
            </a:endParaRPr>
          </a:p>
        </p:txBody>
      </p:sp>
      <p:pic>
        <p:nvPicPr>
          <p:cNvPr id="744" name="Google Shape;744;p10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9"/>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0" name="Google Shape;750;p109"/>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1" name="Google Shape;751;p109"/>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10"/>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7" name="Google Shape;757;p110"/>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8" name="Google Shape;758;p110"/>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11"/>
          <p:cNvSpPr txBox="1"/>
          <p:nvPr>
            <p:ph type="title"/>
          </p:nvPr>
        </p:nvSpPr>
        <p:spPr>
          <a:xfrm>
            <a:off x="311700" y="445025"/>
            <a:ext cx="363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4" name="Google Shape;764;p111"/>
          <p:cNvSpPr txBox="1"/>
          <p:nvPr>
            <p:ph idx="1" type="body"/>
          </p:nvPr>
        </p:nvSpPr>
        <p:spPr>
          <a:xfrm>
            <a:off x="311700" y="1152475"/>
            <a:ext cx="363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5" name="Google Shape;765;p111"/>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